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94" r:id="rId3"/>
    <p:sldId id="286" r:id="rId4"/>
    <p:sldId id="260" r:id="rId5"/>
    <p:sldId id="262" r:id="rId6"/>
    <p:sldId id="261" r:id="rId7"/>
    <p:sldId id="258" r:id="rId8"/>
    <p:sldId id="259" r:id="rId9"/>
    <p:sldId id="263" r:id="rId10"/>
    <p:sldId id="264" r:id="rId11"/>
    <p:sldId id="295" r:id="rId12"/>
    <p:sldId id="296" r:id="rId13"/>
    <p:sldId id="297" r:id="rId14"/>
    <p:sldId id="298" r:id="rId15"/>
    <p:sldId id="265" r:id="rId16"/>
    <p:sldId id="266" r:id="rId17"/>
    <p:sldId id="267" r:id="rId18"/>
    <p:sldId id="268" r:id="rId19"/>
    <p:sldId id="269" r:id="rId20"/>
    <p:sldId id="270" r:id="rId21"/>
    <p:sldId id="299" r:id="rId22"/>
    <p:sldId id="272" r:id="rId23"/>
    <p:sldId id="276" r:id="rId24"/>
    <p:sldId id="277" r:id="rId25"/>
    <p:sldId id="278" r:id="rId26"/>
    <p:sldId id="279" r:id="rId27"/>
    <p:sldId id="292" r:id="rId28"/>
    <p:sldId id="293" r:id="rId29"/>
    <p:sldId id="280" r:id="rId30"/>
    <p:sldId id="281" r:id="rId31"/>
    <p:sldId id="273" r:id="rId32"/>
    <p:sldId id="274" r:id="rId33"/>
    <p:sldId id="290" r:id="rId34"/>
    <p:sldId id="289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06" autoAdjust="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29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CCCCA-8C42-41EA-B5C7-AFBCA8E9D881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9BF23-96F8-430A-837A-B3E081892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9BF23-96F8-430A-837A-B3E0818927E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2151DC8-A5DC-484E-94CE-BD192055D54A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1DC8-A5DC-484E-94CE-BD192055D54A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1DC8-A5DC-484E-94CE-BD192055D54A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151DC8-A5DC-484E-94CE-BD192055D54A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2151DC8-A5DC-484E-94CE-BD192055D54A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1DC8-A5DC-484E-94CE-BD192055D54A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1DC8-A5DC-484E-94CE-BD192055D54A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151DC8-A5DC-484E-94CE-BD192055D54A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1DC8-A5DC-484E-94CE-BD192055D54A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151DC8-A5DC-484E-94CE-BD192055D54A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151DC8-A5DC-484E-94CE-BD192055D54A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151DC8-A5DC-484E-94CE-BD192055D54A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02EC499-8692-4BE7-A705-B3EB122F8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822_%D0%B3%D0%BE%D0%B4" TargetMode="External"/><Relationship Id="rId2" Type="http://schemas.openxmlformats.org/officeDocument/2006/relationships/hyperlink" Target="https://ru.wikipedia.org/wiki/%D0%9F%D1%80%D0%BE%D1%82%D0%B5%D0%B9_(%D0%BC%D0%B8%D1%84%D0%BE%D0%BB%D0%BE%D0%B3%D0%B8%D1%8F)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ru.wikipedia.org/wiki/%D0%9A%D0%BE%D0%BB%D0%BE%D1%84%D0%BE%D0%BD_(%D1%87%D0%B0%D1%81%D1%82%D1%8C_%D0%BA%D0%BD%D0%B8%D0%B3%D0%B8)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ru.wikipedia.org/wiki/%D0%A4%D0%BB%D0%B0%D0%B9%D0%B5%D1%80-1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736_%D0%B3%D0%BE%D0%B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548680"/>
            <a:ext cx="6172200" cy="1512168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5-6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классы</a:t>
            </a:r>
            <a:endParaRPr lang="ru-RU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44" y="2285992"/>
            <a:ext cx="8001056" cy="250033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«Жизнь замечательных людей»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lib.tomsk.ru/mimg/w350/15608_JZ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214686"/>
            <a:ext cx="4572032" cy="327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467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4 вопрос: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«Бурлаки на Волге»</a:t>
            </a:r>
            <a:endParaRPr lang="ru-RU" sz="3600" dirty="0"/>
          </a:p>
        </p:txBody>
      </p:sp>
      <p:pic>
        <p:nvPicPr>
          <p:cNvPr id="3" name="Picture 2" descr="https://upload.wikimedia.org/wikipedia/commons/thumb/7/7a/Ilya_Repin_-_Barge_Haulers_on_the_Volga_-_Google_Art_Project.jpg/1200px-Ilya_Repin_-_Barge_Haulers_on_the_Volga_-_Google_Art_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7841439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5328592" cy="632271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вопрос: о Щепкине М.С.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В провинциальных театрах Щепкину приходилось исполнять самые разные роли. Именно в это время начинает формироваться актёрский метод Щепкина: «искусство настолько высоко, насколько близко к природе».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 каком году Щепкина пригласили в труппу Московского театра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а) в 1805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б) в 1822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в) в 1816</a:t>
            </a:r>
            <a:endParaRPr lang="ru-RU" sz="3100" b="1" dirty="0">
              <a:solidFill>
                <a:schemeClr val="tx1"/>
              </a:solidFill>
            </a:endParaRPr>
          </a:p>
        </p:txBody>
      </p:sp>
      <p:pic>
        <p:nvPicPr>
          <p:cNvPr id="54274" name="Picture 2" descr="https://upload.wikimedia.org/wikipedia/commons/2/22/%D0%9C%D0%B8%D1%85%D0%B0%D0%B8%D0%BB_%D0%A9%D0%B5%D0%BF%D0%BA%D0%B8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0117" y="908720"/>
            <a:ext cx="321643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47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5 вопрос: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Чиновник Конторы московских театров В. И. Головин вспоминал 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Михаил Семёнович играл в пьесе «Опыт искусства» в трудной роли: то мужчиною, то женщиною. В тысяче видах этот </a:t>
            </a:r>
            <a:r>
              <a:rPr lang="ru-RU" dirty="0" smtClean="0">
                <a:solidFill>
                  <a:schemeClr val="tx1"/>
                </a:solidFill>
                <a:hlinkClick r:id="rId2" tooltip="Протей (мифология)"/>
              </a:rPr>
              <a:t>Протей</a:t>
            </a:r>
            <a:r>
              <a:rPr lang="ru-RU" dirty="0" smtClean="0">
                <a:solidFill>
                  <a:schemeClr val="tx1"/>
                </a:solidFill>
              </a:rPr>
              <a:t> заблистал передо мною, как драгоценный алмаз, всеми своими гранями.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Именно по инициативе В. И. Головина Щепкина в </a:t>
            </a:r>
            <a:r>
              <a:rPr lang="ru-RU" dirty="0" smtClean="0">
                <a:solidFill>
                  <a:schemeClr val="tx1"/>
                </a:solidFill>
                <a:hlinkClick r:id="rId3" tooltip="1822 год"/>
              </a:rPr>
              <a:t>1822 году</a:t>
            </a:r>
            <a:r>
              <a:rPr lang="ru-RU" dirty="0" smtClean="0">
                <a:solidFill>
                  <a:schemeClr val="tx1"/>
                </a:solidFill>
              </a:rPr>
              <a:t> пригласили в труппу московского театра), в котором он остался до конца своей жизни. 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вопрос: о </a:t>
            </a:r>
            <a:r>
              <a:rPr lang="ru-RU" b="1" dirty="0" smtClean="0">
                <a:solidFill>
                  <a:schemeClr val="tx1"/>
                </a:solidFill>
              </a:rPr>
              <a:t>Иоганне </a:t>
            </a:r>
            <a:r>
              <a:rPr lang="ru-RU" b="1" dirty="0" err="1" smtClean="0">
                <a:solidFill>
                  <a:schemeClr val="tx1"/>
                </a:solidFill>
              </a:rPr>
              <a:t>Гутенберге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24744"/>
            <a:ext cx="49685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Долгое время </a:t>
            </a:r>
            <a:r>
              <a:rPr lang="ru-RU" sz="2400" dirty="0" err="1" smtClean="0"/>
              <a:t>Гутенберг</a:t>
            </a:r>
            <a:r>
              <a:rPr lang="ru-RU" sz="2400" dirty="0" smtClean="0"/>
              <a:t> считался лишь подручным якобы истинных изобретателей — Фуста и Шеффера. Эта точка зрения поддерживалась многими. Несмотря на то, что первенство </a:t>
            </a:r>
            <a:r>
              <a:rPr lang="ru-RU" sz="2400" dirty="0" err="1" smtClean="0"/>
              <a:t>Гутенберга</a:t>
            </a:r>
            <a:r>
              <a:rPr lang="ru-RU" sz="2400" dirty="0" smtClean="0"/>
              <a:t> было подтверждено ещё в восемнадцатом веке  </a:t>
            </a:r>
            <a:r>
              <a:rPr lang="ru-RU" sz="2400" dirty="0" err="1" smtClean="0"/>
              <a:t>Ментелин</a:t>
            </a:r>
            <a:r>
              <a:rPr lang="ru-RU" sz="2400" dirty="0" smtClean="0"/>
              <a:t> и Фуст и поныне упоминаются в этом плане, хотя уже в основном в ненаучной среде. Почему изобретение </a:t>
            </a:r>
            <a:r>
              <a:rPr lang="ru-RU" sz="2400" dirty="0" err="1" smtClean="0"/>
              <a:t>Гутенберга</a:t>
            </a:r>
            <a:r>
              <a:rPr lang="ru-RU" sz="2400" dirty="0" smtClean="0"/>
              <a:t> приписывалось в разное время разным лицам?</a:t>
            </a:r>
            <a:endParaRPr lang="ru-RU" sz="2400" dirty="0"/>
          </a:p>
        </p:txBody>
      </p:sp>
      <p:pic>
        <p:nvPicPr>
          <p:cNvPr id="52228" name="Picture 4" descr="http://kievphotosite.com/sites/default/files/images/3/johannesgutenbe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052736"/>
            <a:ext cx="3293108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6 вопрос: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отметка об авторе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573016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Основной проблемой в </a:t>
            </a:r>
            <a:r>
              <a:rPr lang="ru-RU" sz="2400" dirty="0" err="1" smtClean="0"/>
              <a:t>гутенберговедении</a:t>
            </a:r>
            <a:r>
              <a:rPr lang="ru-RU" sz="2400" dirty="0" smtClean="0"/>
              <a:t> является отсутствие книг, выпущенных </a:t>
            </a:r>
            <a:r>
              <a:rPr lang="ru-RU" sz="2400" dirty="0" err="1" smtClean="0"/>
              <a:t>Гутенбергом</a:t>
            </a:r>
            <a:r>
              <a:rPr lang="ru-RU" sz="2400" dirty="0" smtClean="0"/>
              <a:t>, в которых присутствовал бы его </a:t>
            </a:r>
            <a:r>
              <a:rPr lang="ru-RU" sz="2400" dirty="0" err="1" smtClean="0">
                <a:hlinkClick r:id="rId2" tooltip="Колофон (часть книги)"/>
              </a:rPr>
              <a:t>колофон</a:t>
            </a:r>
            <a:r>
              <a:rPr lang="ru-RU" sz="2400" dirty="0" smtClean="0"/>
              <a:t> (отметка на старинных книгах об авторе, времени и месте издания). То, что книга была выпущена </a:t>
            </a:r>
            <a:r>
              <a:rPr lang="ru-RU" sz="2400" dirty="0" err="1" smtClean="0"/>
              <a:t>Гутенбергом</a:t>
            </a:r>
            <a:r>
              <a:rPr lang="ru-RU" sz="2400" dirty="0" smtClean="0"/>
              <a:t>, подтверждается лишь с помощью второстепенных признаков, из которых ключевым является используемый при печати </a:t>
            </a:r>
            <a:r>
              <a:rPr lang="ru-RU" sz="2400" dirty="0" err="1" smtClean="0"/>
              <a:t>шриф</a:t>
            </a:r>
            <a:endParaRPr lang="ru-RU" sz="2400" dirty="0"/>
          </a:p>
        </p:txBody>
      </p:sp>
      <p:pic>
        <p:nvPicPr>
          <p:cNvPr id="51202" name="Picture 2" descr="https://upload.wikimedia.org/wikipedia/commons/thumb/2/2a/Gutenberg_Bible_Mainz_Copy.jpg/350px-Gutenberg_Bible_Mainz_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908720"/>
            <a:ext cx="4433824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19256" cy="568863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вопрос: Верю – НЕ верю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У Братьев Райт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было травм при испытание своих летающих машин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начале своей деятельности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Щепкин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Михаил Семёнович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 крепостным актёром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Иоганн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Гутенберг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занимался шлифовкой полудрагоценных камней и изготовлением зеркал для паломников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385248" cy="56886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7 вопрос: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нет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 да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да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901014" cy="25951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вопрос: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фамилию носит кратер на Луне и на Марсе, а также хребет, полуостров и течение на Земле. Как вы думаете о ком речь?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upload.wikimedia.org/wikipedia/commons/thumb/b/b4/Normal_Lomonosov-SMART.jpg/280px-Normal_Lomonosov-SM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2667000" cy="2667000"/>
          </a:xfrm>
          <a:prstGeom prst="rect">
            <a:avLst/>
          </a:prstGeom>
          <a:noFill/>
        </p:spPr>
      </p:pic>
      <p:pic>
        <p:nvPicPr>
          <p:cNvPr id="23556" name="Picture 4" descr="https://upload.wikimedia.org/wikipedia/commons/thumb/5/59/MarsLomonosovCraterWinter.jpg/280px-MarsLomonosovCraterWin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571876"/>
            <a:ext cx="2309810" cy="2862515"/>
          </a:xfrm>
          <a:prstGeom prst="rect">
            <a:avLst/>
          </a:prstGeom>
          <a:noFill/>
        </p:spPr>
      </p:pic>
      <p:pic>
        <p:nvPicPr>
          <p:cNvPr id="23558" name="Picture 6" descr="http://photos.wikimapia.org/p/00/04/81/47/86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286124"/>
            <a:ext cx="2928958" cy="2196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8 вопрос:   Ломоносов</a:t>
            </a:r>
            <a:endParaRPr lang="ru-RU" dirty="0"/>
          </a:p>
        </p:txBody>
      </p:sp>
      <p:pic>
        <p:nvPicPr>
          <p:cNvPr id="22530" name="Picture 2" descr="https://pp.userapi.com/c639831/v639831577/6760/-d0miD4hLL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5246592" cy="4000528"/>
          </a:xfrm>
          <a:prstGeom prst="rect">
            <a:avLst/>
          </a:prstGeom>
          <a:noFill/>
        </p:spPr>
      </p:pic>
      <p:pic>
        <p:nvPicPr>
          <p:cNvPr id="22532" name="Picture 4" descr="https://ds02.infourok.ru/uploads/ex/0e8a/00004921-6c5e220a/1/640/img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643315"/>
            <a:ext cx="3619525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6583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вопрос: </a:t>
            </a:r>
            <a:r>
              <a:rPr lang="ru-RU" dirty="0" smtClean="0"/>
              <a:t> </a:t>
            </a:r>
            <a:r>
              <a:rPr lang="ru-RU" sz="4000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Когда Райт впервые достигли истинного контроля над своим аппаратом, они совершили от 700 до 1000 полётов, самый длительный из которых продолжался 26 секунд, а его дальность составила 190 м. Сотни хорошо управляемых полётов после установки убедили братьев начать строить летающий аппарат тяжелее воздуха с двигателем. В каком году братья построили оснащённый двигателем «</a:t>
            </a:r>
            <a:r>
              <a:rPr lang="ru-RU" sz="2400" dirty="0" smtClean="0">
                <a:solidFill>
                  <a:schemeClr val="tx1"/>
                </a:solidFill>
                <a:hlinkClick r:id="rId2" tooltip="Флайер-1"/>
              </a:rPr>
              <a:t>Флайер-1</a:t>
            </a:r>
            <a:r>
              <a:rPr lang="ru-RU" sz="2400" dirty="0" smtClean="0">
                <a:solidFill>
                  <a:schemeClr val="tx1"/>
                </a:solidFill>
              </a:rPr>
              <a:t>»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а) в1903   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б) в1905   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В) в1910</a:t>
            </a:r>
            <a:endParaRPr lang="ru-RU" sz="3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upload.wikimedia.org/wikipedia/commons/5/54/Wright_Flyer_III_abo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7210" y="764705"/>
            <a:ext cx="306622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785794"/>
            <a:ext cx="72866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 В этом году исполняется 85 лет с тех пор, как знаменитое собрание: «Жизнь замечательных людей», основанное еще в 1890 году выдающимся русским просветителем Ф.Ф. Павленковым, возродил Максим Горький.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В январе 1933 года на стол подписчикам легли первые выпуски горьковской серии «ЖЗЛ», изданные «Журнально-газетным объединением».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Это стало вторым рождением самого обширного и единственного у нас в стране собрания биографий.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В 1938 году серия была передана в ведение издательства «Молодая гвардия», и с тех пор издание больше не прерывалось.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9 вопрос: </a:t>
            </a:r>
            <a:r>
              <a:rPr lang="ru-RU" sz="2800" dirty="0" smtClean="0">
                <a:solidFill>
                  <a:schemeClr val="tx1"/>
                </a:solidFill>
              </a:rPr>
              <a:t>        </a:t>
            </a:r>
            <a:r>
              <a:rPr lang="ru-RU" sz="2800" b="1" dirty="0" smtClean="0">
                <a:solidFill>
                  <a:schemeClr val="tx1"/>
                </a:solidFill>
              </a:rPr>
              <a:t>А) в 1903 году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482" name="Picture 2" descr="https://upload.wikimedia.org/wikipedia/commons/thumb/9/95/Wrightflyer.jpg/1024px-Wrightfl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7981950" cy="4772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32263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10 вопрос: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Николай Иванович Пирогов — главное действующее лицо в нескольких произведениях художественной литературы.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Как вы думаете в каком рассказе  известного писателя А.И. Куприна, образ главного героя -Пирогов?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5300" name="Picture 4" descr="http://paidagogos.com/wp-content/uploads/2013/06/%D0%9F%D0%B8%D1%80%D0%BE%D0%B3%D0%BE%D0%B2-%D0%B8-%D1%81%D0%B5%D1%81%D1%82%D1%80%D1%8B-%D0%BC%D0%B8%D0%BB%D0%BE%D1%81%D0%B5%D1%80%D0%B4%D0%B8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284984"/>
            <a:ext cx="5085115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68952" cy="129614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10 вопрос: Чудесный доктор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8436" name="Picture 4" descr="https://www.metod-kopilka.ru/images/doc/55/58445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7056784" cy="5297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47248" cy="33843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вопрос: Репин писал много портретов своих близких, на каком из трёх портретов изображена не дочь репина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1                          2                             3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www.art-portrets.ru/art/repin-streko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564904"/>
            <a:ext cx="3028816" cy="4032448"/>
          </a:xfrm>
          <a:prstGeom prst="rect">
            <a:avLst/>
          </a:prstGeom>
          <a:noFill/>
        </p:spPr>
      </p:pic>
      <p:pic>
        <p:nvPicPr>
          <p:cNvPr id="17412" name="Picture 4" descr="https://upload.wikimedia.org/wikipedia/commons/thumb/7/7d/Repin_bouquet.jpg/300px-Repin_bouqu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204864"/>
            <a:ext cx="2425452" cy="4365814"/>
          </a:xfrm>
          <a:prstGeom prst="rect">
            <a:avLst/>
          </a:prstGeom>
          <a:noFill/>
        </p:spPr>
      </p:pic>
      <p:pic>
        <p:nvPicPr>
          <p:cNvPr id="17414" name="Picture 6" descr="http://cvetamira.ru/sites/default/files/rus-19/otdyh_portret_zheny_hudozhnika_18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04864"/>
            <a:ext cx="2771799" cy="4409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4342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11 вопрос: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 - «Отдых»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жена Репина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/>
          </a:p>
        </p:txBody>
      </p:sp>
      <p:pic>
        <p:nvPicPr>
          <p:cNvPr id="4" name="Picture 6" descr="http://cvetamira.ru/sites/default/files/rus-19/otdyh_portret_zheny_hudozhnika_1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484784"/>
            <a:ext cx="3188838" cy="5072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625070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вопрос: 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С возрастом у Репина возникли проблемы с правой рукой: она перестала подчиняться художнику. Друзья, беспокоясь о здоровье Ильи Ефимовича, начали прятать от него кисти и карандаши; Репин, не желая отрываться от любимого дела, стал…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" name="Picture 2" descr="http://www.petersburg-bridges.com/images/repino-museum.spb.ru/7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548680"/>
            <a:ext cx="3598874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63272" cy="3789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12 вопрос: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</a:rPr>
              <a:t>стал писать левой рукой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 Когда ослабевшие, почти негнущиеся пальцы перестали держать палитру, художник скрепил доску для красок специальными ремнями, перебросил их через шею и продолжал работать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chrontime.com/public/publication_ru/0/148/repi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429000"/>
            <a:ext cx="4653558" cy="3104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29249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вопрос: 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</a:rPr>
              <a:t> Кому посвящается песня </a:t>
            </a:r>
            <a:r>
              <a:rPr lang="ru-RU" sz="3200" i="1" dirty="0" err="1" smtClean="0">
                <a:solidFill>
                  <a:schemeClr val="tx1"/>
                </a:solidFill>
              </a:rPr>
              <a:t>Kill</a:t>
            </a:r>
            <a:r>
              <a:rPr lang="ru-RU" sz="3200" i="1" dirty="0" smtClean="0">
                <a:solidFill>
                  <a:schemeClr val="tx1"/>
                </a:solidFill>
              </a:rPr>
              <a:t> </a:t>
            </a:r>
            <a:r>
              <a:rPr lang="ru-RU" sz="3200" i="1" dirty="0" err="1" smtClean="0">
                <a:solidFill>
                  <a:schemeClr val="tx1"/>
                </a:solidFill>
              </a:rPr>
              <a:t>Devil</a:t>
            </a:r>
            <a:r>
              <a:rPr lang="ru-RU" sz="3200" i="1" dirty="0" smtClean="0">
                <a:solidFill>
                  <a:schemeClr val="tx1"/>
                </a:solidFill>
              </a:rPr>
              <a:t> </a:t>
            </a:r>
            <a:r>
              <a:rPr lang="ru-RU" sz="3200" i="1" dirty="0" err="1" smtClean="0">
                <a:solidFill>
                  <a:schemeClr val="tx1"/>
                </a:solidFill>
              </a:rPr>
              <a:t>Hill</a:t>
            </a:r>
            <a:r>
              <a:rPr lang="ru-RU" sz="3200" dirty="0" smtClean="0">
                <a:solidFill>
                  <a:schemeClr val="tx1"/>
                </a:solidFill>
              </a:rPr>
              <a:t> Брюса </a:t>
            </a:r>
            <a:r>
              <a:rPr lang="ru-RU" sz="3200" dirty="0" err="1" smtClean="0">
                <a:solidFill>
                  <a:schemeClr val="tx1"/>
                </a:solidFill>
              </a:rPr>
              <a:t>Дикинсона</a:t>
            </a:r>
            <a:r>
              <a:rPr lang="ru-RU" sz="3200" dirty="0" smtClean="0">
                <a:solidFill>
                  <a:schemeClr val="tx1"/>
                </a:solidFill>
              </a:rPr>
              <a:t> ?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9154" name="AutoShape 2" descr="http://i.music.&amp;yacy;.ws/img/new_musi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http://i.music.&amp;yacy;.ws/img/new_musi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8" name="AutoShape 6" descr="http://i.music.&amp;yacy;.ws/img/new_musi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60" name="Picture 8" descr="http://www.fainaidea.com/wp-content/uploads/2015/06/1354542445_vector-music-spectrum_1366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80928"/>
            <a:ext cx="6768752" cy="3805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27943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13 ответ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Первому полёту братьев Райт посвящается песня </a:t>
            </a:r>
            <a:r>
              <a:rPr lang="ru-RU" i="1" dirty="0" err="1" smtClean="0">
                <a:solidFill>
                  <a:schemeClr val="tx1"/>
                </a:solidFill>
              </a:rPr>
              <a:t>Kill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Devil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Hill</a:t>
            </a:r>
            <a:r>
              <a:rPr lang="ru-RU" dirty="0" smtClean="0">
                <a:solidFill>
                  <a:schemeClr val="tx1"/>
                </a:solidFill>
              </a:rPr>
              <a:t> Брюса </a:t>
            </a:r>
            <a:r>
              <a:rPr lang="ru-RU" dirty="0" err="1" smtClean="0">
                <a:solidFill>
                  <a:schemeClr val="tx1"/>
                </a:solidFill>
              </a:rPr>
              <a:t>Дикинсона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Перевод: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>
                <a:solidFill>
                  <a:schemeClr val="tx1"/>
                </a:solidFill>
              </a:rPr>
              <a:t>Братья по крови ангелов , теперь услышать нас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Мы земных потомство твое , не бойтесь нас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290" name="Picture 2" descr="https://upload.wikimedia.org/wikipedia/commons/thumb/3/31/1904WrightFlyer.jpg/400px-1904WrightFl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56992"/>
            <a:ext cx="6967843" cy="3222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вопрос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любимые занятие наших замечательных людей…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www.filipoc.ru/attaches/jokes/rebus/cb919b92658e526a247ce2d123637d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293096"/>
            <a:ext cx="5832648" cy="2333059"/>
          </a:xfrm>
          <a:prstGeom prst="rect">
            <a:avLst/>
          </a:prstGeom>
          <a:noFill/>
        </p:spPr>
      </p:pic>
      <p:pic>
        <p:nvPicPr>
          <p:cNvPr id="11268" name="Picture 4" descr="http://pesochnizza.ru/wp-content/uploads/2014/02/rebus-transport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412776"/>
            <a:ext cx="5328592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4714908" cy="69294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вопрос о Ломоносове М.В.: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</a:rPr>
              <a:t>В марте </a:t>
            </a:r>
            <a:r>
              <a:rPr lang="ru-RU" sz="2700" dirty="0" smtClean="0">
                <a:solidFill>
                  <a:schemeClr val="tx1"/>
                </a:solidFill>
                <a:hlinkClick r:id="rId3" tooltip="1736 год"/>
              </a:rPr>
              <a:t>1736 года</a:t>
            </a:r>
            <a:r>
              <a:rPr lang="ru-RU" sz="2700" dirty="0" smtClean="0">
                <a:solidFill>
                  <a:schemeClr val="tx1"/>
                </a:solidFill>
              </a:rPr>
              <a:t> Академия Наук принимает решение отправить в Европу 12 наиболее способных молодых людей из «Спасских школ» для обучения естественным  и техническим наукам. Среди них: Ломоносов. За границей он обучался пять лет. 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В какой стране обучался М.В.Ломоносов?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Картинки по запросу ломоносов биограф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142984"/>
            <a:ext cx="3187747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41624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14 вопрос: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Самолет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Рисование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44824"/>
            <a:ext cx="7672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                               </a:t>
            </a:r>
          </a:p>
        </p:txBody>
      </p:sp>
      <p:pic>
        <p:nvPicPr>
          <p:cNvPr id="10242" name="Picture 2" descr="Картинки по запросу братья рай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556792"/>
            <a:ext cx="4236929" cy="2952328"/>
          </a:xfrm>
          <a:prstGeom prst="rect">
            <a:avLst/>
          </a:prstGeom>
          <a:noFill/>
        </p:spPr>
      </p:pic>
      <p:pic>
        <p:nvPicPr>
          <p:cNvPr id="7" name="Picture 2" descr="https://chrontime.com/public/publication_ru/0/148/repi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4464496" cy="297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786322"/>
            <a:ext cx="7467600" cy="172047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вопрос: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Выдающийся хирург Н.И. Пирогов говорил: «Будущее принадлежит медицине ... »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/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Вставьте пропущенное определение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а) Платной;</a:t>
            </a: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б) Профилактической;</a:t>
            </a: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в) Военно-полевой;</a:t>
            </a: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г) Семейной.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700" dirty="0" smtClean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7018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15 вопрос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б) Профилактической;</a:t>
            </a: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204864"/>
            <a:ext cx="4968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Профилактика в медицине – это совокупность мер по укреплению здоровья, предупреждению и устранению причин заболеваний человека. Болезнь легче предупредить, чем лечить!</a:t>
            </a:r>
            <a:endParaRPr lang="ru-RU" sz="2800" dirty="0"/>
          </a:p>
        </p:txBody>
      </p:sp>
      <p:pic>
        <p:nvPicPr>
          <p:cNvPr id="8194" name="Picture 2" descr="Картинки по запросу профилакт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8663" y="2060848"/>
            <a:ext cx="2914149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717032"/>
            <a:ext cx="7467600" cy="64087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вопрос: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В этой области наук Ломоносов стал профессором  в 1745 году;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Для этого же была обустроена первая лаборатория Ломоносова;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“… - моя утеха, физика – мои упражнения”;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О этой науке Ломоносов сказал: “...почитаю за высшую степень человеческого познания, но только рассуждаю, что её в своем месте после собранных наблюдений употреблять должно... “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16 вопрос: химия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Picture 2" descr="Картинки по запросу ломонос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7900045" cy="4391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участие!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lib.tomsk.ru/mimg/w350/15608_JZ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560840" cy="48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41763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1 вопрос:   Германия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 flipH="1">
            <a:off x="251520" y="1484784"/>
            <a:ext cx="3888432" cy="4730298"/>
          </a:xfrm>
        </p:spPr>
        <p:txBody>
          <a:bodyPr>
            <a:noAutofit/>
          </a:bodyPr>
          <a:lstStyle/>
          <a:p>
            <a:r>
              <a:rPr lang="ru-RU" dirty="0" smtClean="0"/>
              <a:t>Дом, в котором Ломоносов жил в Марбурге.</a:t>
            </a:r>
          </a:p>
          <a:p>
            <a:endParaRPr lang="ru-RU" dirty="0" smtClean="0"/>
          </a:p>
          <a:p>
            <a:r>
              <a:rPr lang="ru-RU" dirty="0" smtClean="0"/>
              <a:t>Помимо заявленного обучения, Ломоносов укрепил свои знания немецкого языка, обучался французскому и итальянскому языкам, танцам, рисованию и фехтованию. </a:t>
            </a:r>
            <a:endParaRPr lang="ru-RU" dirty="0"/>
          </a:p>
        </p:txBody>
      </p:sp>
      <p:pic>
        <p:nvPicPr>
          <p:cNvPr id="35842" name="Picture 2" descr="https://upload.wikimedia.org/wikipedia/commons/thumb/2/22/Lomonosov-house_marburg1.jpg/800px-Lomonosov-house_marbur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737992"/>
            <a:ext cx="3575014" cy="47628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4896544" cy="61206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вопрос: о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братьях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райт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>
                <a:solidFill>
                  <a:schemeClr val="tx1"/>
                </a:solidFill>
              </a:rPr>
              <a:t>в 1910 году, вернувшись в Прерию Хаффмана, </a:t>
            </a:r>
            <a:r>
              <a:rPr lang="ru-RU" sz="2800" dirty="0" err="1" smtClean="0">
                <a:solidFill>
                  <a:schemeClr val="tx1"/>
                </a:solidFill>
              </a:rPr>
              <a:t>Орвилл</a:t>
            </a:r>
            <a:r>
              <a:rPr lang="ru-RU" sz="2800" dirty="0" smtClean="0">
                <a:solidFill>
                  <a:schemeClr val="tx1"/>
                </a:solidFill>
              </a:rPr>
              <a:t> провёл два уникальных полёта. В первый из них он взял </a:t>
            </a:r>
            <a:r>
              <a:rPr lang="ru-RU" sz="2800" dirty="0" err="1" smtClean="0">
                <a:solidFill>
                  <a:schemeClr val="tx1"/>
                </a:solidFill>
              </a:rPr>
              <a:t>Уилбура</a:t>
            </a:r>
            <a:r>
              <a:rPr lang="ru-RU" sz="2800" dirty="0" smtClean="0">
                <a:solidFill>
                  <a:schemeClr val="tx1"/>
                </a:solidFill>
              </a:rPr>
              <a:t> в качестве пассажира; это был единственный полёт, осуществлённый братьями совместно. С кем из членов своей семьи </a:t>
            </a:r>
            <a:r>
              <a:rPr lang="ru-RU" sz="2800" dirty="0" err="1" smtClean="0">
                <a:solidFill>
                  <a:schemeClr val="tx1"/>
                </a:solidFill>
              </a:rPr>
              <a:t>Орвилл</a:t>
            </a:r>
            <a:r>
              <a:rPr lang="ru-RU" sz="2800" dirty="0" smtClean="0">
                <a:solidFill>
                  <a:schemeClr val="tx1"/>
                </a:solidFill>
              </a:rPr>
              <a:t> провёл второй полёт?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upload.wikimedia.org/wikipedia/commons/thumb/7/77/Wilbur_Wright.jpg/267px-Wilbur_W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28800"/>
            <a:ext cx="2949463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075240" cy="3429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2 вопрос: отец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82-летний </a:t>
            </a:r>
            <a:r>
              <a:rPr lang="ru-RU" sz="3200" b="1" dirty="0" smtClean="0">
                <a:solidFill>
                  <a:schemeClr val="tx1"/>
                </a:solidFill>
              </a:rPr>
              <a:t>отец</a:t>
            </a:r>
            <a:r>
              <a:rPr lang="ru-RU" sz="3200" dirty="0" smtClean="0">
                <a:solidFill>
                  <a:schemeClr val="tx1"/>
                </a:solidFill>
              </a:rPr>
              <a:t> побывал пассажиром, и этот семиминутный полёт стал единственным в его жизни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0722" name="Picture 2" descr="https://vunderkind.info/wp-content/uploads/2012/11/bratya-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212976"/>
            <a:ext cx="5328592" cy="3134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387424"/>
            <a:ext cx="4752528" cy="748883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вопрос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Пирогове Н.И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/>
              <a:t>   </a:t>
            </a:r>
            <a:r>
              <a:rPr lang="ru-RU" sz="3100" dirty="0" smtClean="0">
                <a:solidFill>
                  <a:schemeClr val="tx1"/>
                </a:solidFill>
              </a:rPr>
              <a:t>Что впервые в истории русской медицины применил Пирогов, дав начало сберегательной тактике лечения ранений конечностей и избавив многих солдат и офицеров от ампутации. </a:t>
            </a:r>
            <a:br>
              <a:rPr lang="ru-RU" sz="3100" dirty="0" smtClean="0">
                <a:solidFill>
                  <a:schemeClr val="tx1"/>
                </a:solidFill>
              </a:rPr>
            </a:br>
            <a:endParaRPr lang="ru-RU" sz="3100" dirty="0">
              <a:solidFill>
                <a:schemeClr val="tx1"/>
              </a:solidFill>
            </a:endParaRPr>
          </a:p>
        </p:txBody>
      </p:sp>
      <p:pic>
        <p:nvPicPr>
          <p:cNvPr id="29698" name="Picture 2" descr="http://fakty.ua/user_uploads/images/articles/2015/12/09/209772/09s12%20pirogo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556792"/>
            <a:ext cx="3429000" cy="3762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467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на 3 вопрос: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</a:rPr>
              <a:t>гипсовая повязка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waralbum.ru/wp-content/uploads/yapb_cache/0_ebeba_3c5f75f8_orig.dqsk7tbyads84ggs80w8ocwsk.ejcuplo1l0oo0sk8c40s8osc4.th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7620000" cy="490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6583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вопрос: о Репине И.Е.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> </a:t>
            </a:r>
            <a:r>
              <a:rPr lang="ru-RU" sz="2700" dirty="0" smtClean="0">
                <a:solidFill>
                  <a:schemeClr val="tx1"/>
                </a:solidFill>
              </a:rPr>
              <a:t>Сюжет первой из значительных картин Репина был подсказан жизнью. В 1868 году, работая на этюдах, Илья Ефимович увидел на Неве ... Контраст между праздной, беззаботной публикой, гуляющей на берегу, и людьми, тянущими на лямках плоты, настолько впечатлили его, что по возвращении в снимаемую квартиру он начал создавать эскизы с изображением «тягловой живой силы». О какой картине идёт речь?</a:t>
            </a:r>
            <a:endParaRPr lang="ru-RU" sz="2700" b="1" dirty="0">
              <a:solidFill>
                <a:schemeClr val="tx1"/>
              </a:solidFill>
            </a:endParaRPr>
          </a:p>
        </p:txBody>
      </p:sp>
      <p:pic>
        <p:nvPicPr>
          <p:cNvPr id="27652" name="Picture 4" descr="http://www.bibliotekar.ru/kRepin/index.files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0867" y="332656"/>
            <a:ext cx="2935154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1211</TotalTime>
  <Words>360</Words>
  <Application>Microsoft Office PowerPoint</Application>
  <PresentationFormat>Экран (4:3)</PresentationFormat>
  <Paragraphs>47</Paragraphs>
  <Slides>35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Эркер</vt:lpstr>
      <vt:lpstr>5-6 классы</vt:lpstr>
      <vt:lpstr>Слайд 2</vt:lpstr>
      <vt:lpstr>   1 вопрос о Ломоносове М.В.:   В марте 1736 года Академия Наук принимает решение отправить в Европу 12 наиболее способных молодых людей из «Спасских школ» для обучения естественным  и техническим наукам. Среди них: Ломоносов. За границей он обучался пять лет.   В какой стране обучался М.В.Ломоносов?   </vt:lpstr>
      <vt:lpstr>Ответ на 1 вопрос:   Германия</vt:lpstr>
      <vt:lpstr> 2 вопрос: о братьях райт   в 1910 году, вернувшись в Прерию Хаффмана, Орвилл провёл два уникальных полёта. В первый из них он взял Уилбура в качестве пассажира; это был единственный полёт, осуществлённый братьями совместно. С кем из членов своей семьи Орвилл провёл второй полёт?</vt:lpstr>
      <vt:lpstr>Ответ на 2 вопрос: отец    82-летний отец побывал пассажиром, и этот семиминутный полёт стал единственным в его жизни  </vt:lpstr>
      <vt:lpstr>3 вопрос:  о Пирогове Н.И.    Что впервые в истории русской медицины применил Пирогов, дав начало сберегательной тактике лечения ранений конечностей и избавив многих солдат и офицеров от ампутации.  </vt:lpstr>
      <vt:lpstr>Ответ на 3 вопрос:  гипсовая повязка </vt:lpstr>
      <vt:lpstr>  4 вопрос: о Репине И.Е.  Сюжет первой из значительных картин Репина был подсказан жизнью. В 1868 году, работая на этюдах, Илья Ефимович увидел на Неве ... Контраст между праздной, беззаботной публикой, гуляющей на берегу, и людьми, тянущими на лямках плоты, настолько впечатлили его, что по возвращении в снимаемую квартиру он начал создавать эскизы с изображением «тягловой живой силы». О какой картине идёт речь?</vt:lpstr>
      <vt:lpstr>Ответ на 4 вопрос:  «Бурлаки на Волге»</vt:lpstr>
      <vt:lpstr>5 вопрос: о Щепкине М.С.  В провинциальных театрах Щепкину приходилось исполнять самые разные роли. Именно в это время начинает формироваться актёрский метод Щепкина: «искусство настолько высоко, насколько близко к природе».   В каком году Щепкина пригласили в труппу Московского театра  а) в 1805 б) в 1822 в) в 1816</vt:lpstr>
      <vt:lpstr>Ответ на 5 вопрос:   Чиновник Конторы московских театров В. И. Головин вспоминал : Михаил Семёнович играл в пьесе «Опыт искусства» в трудной роли: то мужчиною, то женщиною. В тысяче видах этот Протей заблистал передо мною, как драгоценный алмаз, всеми своими гранями. Именно по инициативе В. И. Головина Щепкина в 1822 году пригласили в труппу московского театра), в котором он остался до конца своей жизни.  </vt:lpstr>
      <vt:lpstr>6 вопрос: о Иоганне Гутенберге</vt:lpstr>
      <vt:lpstr>Ответ на 6 вопрос:  отметка об авторе</vt:lpstr>
      <vt:lpstr>  7 вопрос: Верю – НЕ верю  1) У Братьев Райт не было травм при испытание своих летающих машин  2) в начале своей деятельности Щепкин Михаил Семёнович был крепостным актёром  3) Иоганн Гутенберг занимался шлифовкой полудрагоценных камней и изготовлением зеркал для паломников    </vt:lpstr>
      <vt:lpstr>Ответ на 7 вопрос:  1) нет  2)  да  3) да  </vt:lpstr>
      <vt:lpstr>8 вопрос:  Его фамилию носит кратер на Луне и на Марсе, а также хребет, полуостров и течение на Земле. Как вы думаете о ком речь? </vt:lpstr>
      <vt:lpstr>Ответ на 8 вопрос:   Ломоносов</vt:lpstr>
      <vt:lpstr>9 вопрос:   Когда Райт впервые достигли истинного контроля над своим аппаратом, они совершили от 700 до 1000 полётов, самый длительный из которых продолжался 26 секунд, а его дальность составила 190 м. Сотни хорошо управляемых полётов после установки убедили братьев начать строить летающий аппарат тяжелее воздуха с двигателем. В каком году братья построили оснащённый двигателем «Флайер-1» а) в1903    б) в1905    В) в1910</vt:lpstr>
      <vt:lpstr>Ответ на 9 вопрос:         А) в 1903 году </vt:lpstr>
      <vt:lpstr>10 вопрос:     Николай Иванович Пирогов — главное действующее лицо в нескольких произведениях художественной литературы.  Как вы думаете в каком рассказе  известного писателя А.И. Куприна, образ главного героя -Пирогов?</vt:lpstr>
      <vt:lpstr>Ответ на 10 вопрос: Чудесный доктор  </vt:lpstr>
      <vt:lpstr>    11 вопрос: Репин писал много портретов своих близких, на каком из трёх портретов изображена не дочь репина 1                          2                             3     </vt:lpstr>
      <vt:lpstr>Ответ на 11 вопрос:  1  - «Отдых» жена Репина   </vt:lpstr>
      <vt:lpstr>12 вопрос:   С возрастом у Репина возникли проблемы с правой рукой: она перестала подчиняться художнику. Друзья, беспокоясь о здоровье Ильи Ефимовича, начали прятать от него кисти и карандаши; Репин, не желая отрываться от любимого дела, стал…        </vt:lpstr>
      <vt:lpstr>Ответ на 12 вопрос: стал писать левой рукой   Когда ослабевшие, почти негнущиеся пальцы перестали держать палитру, художник скрепил доску для красок специальными ремнями, перебросил их через шею и продолжал работать </vt:lpstr>
      <vt:lpstr>13 вопрос:   Кому посвящается песня Kill Devil Hill Брюса Дикинсона ?  </vt:lpstr>
      <vt:lpstr>  13 ответ:  Первому полёту братьев Райт посвящается песня Kill Devil Hill Брюса Дикинсона   Перевод: Братья по крови ангелов , теперь услышать нас Мы земных потомство твое , не бойтесь нас</vt:lpstr>
      <vt:lpstr>14 вопрос: любимые занятие наших замечательных людей…  </vt:lpstr>
      <vt:lpstr>Ответ на 14 вопрос: 1. Самолет 2. Рисование    </vt:lpstr>
      <vt:lpstr>15 вопрос:   Выдающийся хирург Н.И. Пирогов говорил: «Будущее принадлежит медицине ... »  Вставьте пропущенное определение  а) Платной; б) Профилактической; в) Военно-полевой; г) Семейной.    </vt:lpstr>
      <vt:lpstr>Ответ на 15 вопрос:    б) Профилактической;</vt:lpstr>
      <vt:lpstr>16 вопрос:  В этой области наук Ломоносов стал профессором  в 1745 году; Для этого же была обустроена первая лаборатория Ломоносова; “… - моя утеха, физика – мои упражнения”; О этой науке Ломоносов сказал: “...почитаю за высшую степень человеческого познания, но только рассуждаю, что её в своем месте после собранных наблюдений употреблять должно... “          </vt:lpstr>
      <vt:lpstr>Ответ на 16 вопрос: химия </vt:lpstr>
      <vt:lpstr>Спасибо за участие!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5-6 классы</dc:title>
  <dc:creator>Юля</dc:creator>
  <cp:lastModifiedBy>Andrey</cp:lastModifiedBy>
  <cp:revision>149</cp:revision>
  <dcterms:created xsi:type="dcterms:W3CDTF">2017-09-14T11:25:16Z</dcterms:created>
  <dcterms:modified xsi:type="dcterms:W3CDTF">2018-02-27T13:24:44Z</dcterms:modified>
</cp:coreProperties>
</file>