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94" r:id="rId3"/>
    <p:sldId id="286" r:id="rId4"/>
    <p:sldId id="260" r:id="rId5"/>
    <p:sldId id="262" r:id="rId6"/>
    <p:sldId id="261" r:id="rId7"/>
    <p:sldId id="258" r:id="rId8"/>
    <p:sldId id="259" r:id="rId9"/>
    <p:sldId id="263" r:id="rId10"/>
    <p:sldId id="264" r:id="rId11"/>
    <p:sldId id="295" r:id="rId12"/>
    <p:sldId id="296" r:id="rId13"/>
    <p:sldId id="297" r:id="rId14"/>
    <p:sldId id="298" r:id="rId15"/>
    <p:sldId id="265" r:id="rId16"/>
    <p:sldId id="266" r:id="rId17"/>
    <p:sldId id="267" r:id="rId18"/>
    <p:sldId id="268" r:id="rId19"/>
    <p:sldId id="269" r:id="rId20"/>
    <p:sldId id="270" r:id="rId21"/>
    <p:sldId id="299" r:id="rId22"/>
    <p:sldId id="272" r:id="rId23"/>
    <p:sldId id="276" r:id="rId24"/>
    <p:sldId id="277" r:id="rId25"/>
    <p:sldId id="278" r:id="rId26"/>
    <p:sldId id="279" r:id="rId27"/>
    <p:sldId id="292" r:id="rId28"/>
    <p:sldId id="293" r:id="rId29"/>
    <p:sldId id="280" r:id="rId30"/>
    <p:sldId id="281" r:id="rId31"/>
    <p:sldId id="273" r:id="rId32"/>
    <p:sldId id="274" r:id="rId33"/>
    <p:sldId id="290" r:id="rId34"/>
    <p:sldId id="289"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CCCCA-8C42-41EA-B5C7-AFBCA8E9D881}" type="datetimeFigureOut">
              <a:rPr lang="ru-RU" smtClean="0"/>
              <a:pPr/>
              <a:t>27.02.2018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9BF23-96F8-430A-837A-B3E0818927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59BF23-96F8-430A-837A-B3E0818927EB}"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2151DC8-A5DC-484E-94CE-BD192055D54A}" type="datetimeFigureOut">
              <a:rPr lang="ru-RU" smtClean="0"/>
              <a:pPr/>
              <a:t>27.02.2018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02EC499-8692-4BE7-A705-B3EB122F880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151DC8-A5DC-484E-94CE-BD192055D54A}"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151DC8-A5DC-484E-94CE-BD192055D54A}"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2151DC8-A5DC-484E-94CE-BD192055D54A}" type="datetimeFigureOut">
              <a:rPr lang="ru-RU" smtClean="0"/>
              <a:pPr/>
              <a:t>27.02.2018</a:t>
            </a:fld>
            <a:endParaRPr lang="ru-RU"/>
          </a:p>
        </p:txBody>
      </p:sp>
      <p:sp>
        <p:nvSpPr>
          <p:cNvPr id="9" name="Номер слайда 8"/>
          <p:cNvSpPr>
            <a:spLocks noGrp="1"/>
          </p:cNvSpPr>
          <p:nvPr>
            <p:ph type="sldNum" sz="quarter" idx="15"/>
          </p:nvPr>
        </p:nvSpPr>
        <p:spPr/>
        <p:txBody>
          <a:bodyPr rtlCol="0"/>
          <a:lstStyle/>
          <a:p>
            <a:fld id="{102EC499-8692-4BE7-A705-B3EB122F8802}"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2151DC8-A5DC-484E-94CE-BD192055D54A}" type="datetimeFigureOut">
              <a:rPr lang="ru-RU" smtClean="0"/>
              <a:pPr/>
              <a:t>27.02.2018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02EC499-8692-4BE7-A705-B3EB122F880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2151DC8-A5DC-484E-94CE-BD192055D54A}" type="datetimeFigureOut">
              <a:rPr lang="ru-RU" smtClean="0"/>
              <a:pPr/>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2EC499-8692-4BE7-A705-B3EB122F8802}"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2151DC8-A5DC-484E-94CE-BD192055D54A}" type="datetimeFigureOut">
              <a:rPr lang="ru-RU" smtClean="0"/>
              <a:pPr/>
              <a:t>27.02.2018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2EC499-8692-4BE7-A705-B3EB122F8802}"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2151DC8-A5DC-484E-94CE-BD192055D54A}" type="datetimeFigureOut">
              <a:rPr lang="ru-RU" smtClean="0"/>
              <a:pPr/>
              <a:t>27.02.2018</a:t>
            </a:fld>
            <a:endParaRPr lang="ru-RU"/>
          </a:p>
        </p:txBody>
      </p:sp>
      <p:sp>
        <p:nvSpPr>
          <p:cNvPr id="7" name="Номер слайда 6"/>
          <p:cNvSpPr>
            <a:spLocks noGrp="1"/>
          </p:cNvSpPr>
          <p:nvPr>
            <p:ph type="sldNum" sz="quarter" idx="11"/>
          </p:nvPr>
        </p:nvSpPr>
        <p:spPr/>
        <p:txBody>
          <a:bodyPr rtlCol="0"/>
          <a:lstStyle/>
          <a:p>
            <a:fld id="{102EC499-8692-4BE7-A705-B3EB122F8802}"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151DC8-A5DC-484E-94CE-BD192055D54A}" type="datetimeFigureOut">
              <a:rPr lang="ru-RU" smtClean="0"/>
              <a:pPr/>
              <a:t>27.02.2018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2151DC8-A5DC-484E-94CE-BD192055D54A}" type="datetimeFigureOut">
              <a:rPr lang="ru-RU" smtClean="0"/>
              <a:pPr/>
              <a:t>27.02.2018</a:t>
            </a:fld>
            <a:endParaRPr lang="ru-RU"/>
          </a:p>
        </p:txBody>
      </p:sp>
      <p:sp>
        <p:nvSpPr>
          <p:cNvPr id="22" name="Номер слайда 21"/>
          <p:cNvSpPr>
            <a:spLocks noGrp="1"/>
          </p:cNvSpPr>
          <p:nvPr>
            <p:ph type="sldNum" sz="quarter" idx="15"/>
          </p:nvPr>
        </p:nvSpPr>
        <p:spPr/>
        <p:txBody>
          <a:bodyPr rtlCol="0"/>
          <a:lstStyle/>
          <a:p>
            <a:fld id="{102EC499-8692-4BE7-A705-B3EB122F8802}"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2151DC8-A5DC-484E-94CE-BD192055D54A}" type="datetimeFigureOut">
              <a:rPr lang="ru-RU" smtClean="0"/>
              <a:pPr/>
              <a:t>27.02.2018</a:t>
            </a:fld>
            <a:endParaRPr lang="ru-RU"/>
          </a:p>
        </p:txBody>
      </p:sp>
      <p:sp>
        <p:nvSpPr>
          <p:cNvPr id="18" name="Номер слайда 17"/>
          <p:cNvSpPr>
            <a:spLocks noGrp="1"/>
          </p:cNvSpPr>
          <p:nvPr>
            <p:ph type="sldNum" sz="quarter" idx="11"/>
          </p:nvPr>
        </p:nvSpPr>
        <p:spPr/>
        <p:txBody>
          <a:bodyPr rtlCol="0"/>
          <a:lstStyle/>
          <a:p>
            <a:fld id="{102EC499-8692-4BE7-A705-B3EB122F8802}"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151DC8-A5DC-484E-94CE-BD192055D54A}" type="datetimeFigureOut">
              <a:rPr lang="ru-RU" smtClean="0"/>
              <a:pPr/>
              <a:t>27.02.2018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2EC499-8692-4BE7-A705-B3EB122F88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ru.wikipedia.org/wiki/1851_%D0%B3%D0%BE%D0%B4" TargetMode="External"/><Relationship Id="rId2" Type="http://schemas.openxmlformats.org/officeDocument/2006/relationships/hyperlink" Target="https://ru.wikipedia.org/wiki/1846_%D0%B3%D0%BE%D0%B4"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ru.wikipedia.org/wiki/%D0%A1%D0%B5%D0%BB%D1%8C%D1%81%D0%BA%D0%BE%D0%B5_%D1%85%D0%BE%D0%B7%D1%8F%D0%B9%D1%81%D1%82%D0%B2%D0%BE" TargetMode="External"/><Relationship Id="rId3" Type="http://schemas.openxmlformats.org/officeDocument/2006/relationships/hyperlink" Target="https://ru.wikipedia.org/wiki/%D0%A4%D0%B8%D0%B7%D0%B8%D0%BA%D0%B0" TargetMode="External"/><Relationship Id="rId7" Type="http://schemas.openxmlformats.org/officeDocument/2006/relationships/hyperlink" Target="https://ru.wikipedia.org/wiki/%D0%92%D0%BE%D0%B7%D0%B4%D1%83%D1%85%D0%BE%D0%BF%D0%BB%D0%B0%D0%B2%D0%B0%D0%BD%D0%B8%D0%B5" TargetMode="External"/><Relationship Id="rId2" Type="http://schemas.openxmlformats.org/officeDocument/2006/relationships/hyperlink" Target="https://ru.wikipedia.org/wiki/%D0%A5%D0%B8%D0%BC%D0%B8%D1%8F" TargetMode="External"/><Relationship Id="rId1" Type="http://schemas.openxmlformats.org/officeDocument/2006/relationships/slideLayout" Target="../slideLayouts/slideLayout6.xml"/><Relationship Id="rId6" Type="http://schemas.openxmlformats.org/officeDocument/2006/relationships/hyperlink" Target="https://ru.wikipedia.org/wiki/%D0%AD%D0%BA%D0%BE%D0%BD%D0%BE%D0%BC%D0%B8%D0%BA%D0%B0_(%D0%BD%D0%B0%D1%83%D0%BA%D0%B0)" TargetMode="External"/><Relationship Id="rId11" Type="http://schemas.openxmlformats.org/officeDocument/2006/relationships/image" Target="../media/image20.jpeg"/><Relationship Id="rId5" Type="http://schemas.openxmlformats.org/officeDocument/2006/relationships/hyperlink" Target="https://ru.wikipedia.org/wiki/%D0%9C%D0%B5%D1%82%D0%B5%D0%BE%D1%80%D0%BE%D0%BB%D0%BE%D0%B3%D0%B8%D1%8F" TargetMode="External"/><Relationship Id="rId10" Type="http://schemas.openxmlformats.org/officeDocument/2006/relationships/hyperlink" Target="http://dic.academic.ru/dic.nsf/bse/120406/&#1055;&#1080;&#1082;&#1085;&#1086;&#1084;&#1077;&#1090;&#1088;" TargetMode="External"/><Relationship Id="rId4" Type="http://schemas.openxmlformats.org/officeDocument/2006/relationships/hyperlink" Target="https://ru.wikipedia.org/wiki/%D0%9C%D0%B5%D1%82%D1%80%D0%BE%D0%BB%D0%BE%D0%B3%D0%B8%D1%8F" TargetMode="External"/><Relationship Id="rId9" Type="http://schemas.openxmlformats.org/officeDocument/2006/relationships/hyperlink" Target="https://ru.wikipedia.org/wiki/%D0%A5%D0%B8%D0%BC%D0%B8%D1%87%D0%B5%D1%81%D0%BA%D0%B0%D1%8F_%D1%82%D0%B5%D1%85%D0%BD%D0%BE%D0%BB%D0%BE%D0%B3%D0%B8%D1%8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ru.wikipedia.org/wiki/1908_%D0%B3%D0%BE%D0%B4" TargetMode="External"/><Relationship Id="rId2" Type="http://schemas.openxmlformats.org/officeDocument/2006/relationships/hyperlink" Target="https://ru.wikipedia.org/wiki/1903_%D0%B3%D0%BE%D0%B4" TargetMode="External"/><Relationship Id="rId1" Type="http://schemas.openxmlformats.org/officeDocument/2006/relationships/slideLayout" Target="../slideLayouts/slideLayout6.xml"/><Relationship Id="rId6" Type="http://schemas.openxmlformats.org/officeDocument/2006/relationships/hyperlink" Target="https://ru.wikipedia.org/wiki/%D0%9B%D0%B5%D0%B3%D0%BA%D0%BE%D0%B2%D0%BE%D0%B9_%D0%B0%D0%B2%D1%82%D0%BE%D0%BC%D0%BE%D0%B1%D0%B8%D0%BB%D1%8C" TargetMode="External"/><Relationship Id="rId5" Type="http://schemas.openxmlformats.org/officeDocument/2006/relationships/hyperlink" Target="https://ru.wikipedia.org/wiki/1936_%D0%B3%D0%BE%D0%B4" TargetMode="External"/><Relationship Id="rId4" Type="http://schemas.openxmlformats.org/officeDocument/2006/relationships/hyperlink" Target="https://ru.wikipedia.org/wiki/%D0%93%D1%80%D1%83%D0%B7%D0%BE%D0%B2%D0%BE%D0%B9_%D0%B0%D0%B2%D1%82%D0%BE%D0%BC%D0%BE%D0%B1%D0%B8%D0%BB%D1%8C"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1736_%D0%B3%D0%BE%D0%B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ru.wikipedia.org/wiki/%D0%A3%D0%B3%D0%BE%D0%BB%D1%8C%D1%89%D0%B8%D0%BA_(%D1%81%D1%83%D0%B4%D0%BD%D0%B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ru.wikipedia.org/wiki/1897_%D0%B3%D0%BE%D0%B4"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548680"/>
            <a:ext cx="6172200" cy="1512168"/>
          </a:xfrm>
        </p:spPr>
        <p:txBody>
          <a:bodyPr>
            <a:normAutofit/>
          </a:bodyPr>
          <a:lstStyle/>
          <a:p>
            <a:r>
              <a:rPr lang="ru-RU" sz="8000" smtClean="0">
                <a:solidFill>
                  <a:schemeClr val="tx1"/>
                </a:solidFill>
                <a:latin typeface="Times New Roman" pitchFamily="18" charset="0"/>
                <a:cs typeface="Times New Roman" pitchFamily="18" charset="0"/>
              </a:rPr>
              <a:t>7-8</a:t>
            </a:r>
            <a:r>
              <a:rPr lang="ru-RU" sz="8000" smtClean="0">
                <a:latin typeface="Times New Roman" pitchFamily="18" charset="0"/>
                <a:cs typeface="Times New Roman" pitchFamily="18" charset="0"/>
              </a:rPr>
              <a:t> </a:t>
            </a:r>
            <a:r>
              <a:rPr lang="ru-RU" sz="8000" dirty="0" smtClean="0">
                <a:solidFill>
                  <a:schemeClr val="tx1"/>
                </a:solidFill>
                <a:latin typeface="Times New Roman" pitchFamily="18" charset="0"/>
                <a:cs typeface="Times New Roman" pitchFamily="18" charset="0"/>
              </a:rPr>
              <a:t>классы</a:t>
            </a:r>
            <a:endParaRPr lang="ru-RU" sz="80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42944" y="2285992"/>
            <a:ext cx="8001056" cy="2500330"/>
          </a:xfrm>
        </p:spPr>
        <p:txBody>
          <a:bodyPr>
            <a:noAutofit/>
          </a:bodyPr>
          <a:lstStyle/>
          <a:p>
            <a:pPr algn="ctr"/>
            <a:r>
              <a:rPr lang="ru-RU" sz="3200" dirty="0" smtClean="0">
                <a:solidFill>
                  <a:schemeClr val="tx1"/>
                </a:solidFill>
                <a:latin typeface="Times New Roman" pitchFamily="18" charset="0"/>
                <a:cs typeface="Times New Roman" pitchFamily="18" charset="0"/>
              </a:rPr>
              <a:t> </a:t>
            </a:r>
            <a:r>
              <a:rPr lang="ru-RU" sz="3200" dirty="0" smtClean="0">
                <a:solidFill>
                  <a:schemeClr val="tx1"/>
                </a:solidFill>
              </a:rPr>
              <a:t>«Жизнь замечательных людей» </a:t>
            </a:r>
            <a:endParaRPr lang="ru-RU" sz="3200" dirty="0">
              <a:solidFill>
                <a:schemeClr val="tx1"/>
              </a:solidFill>
              <a:latin typeface="Times New Roman" pitchFamily="18" charset="0"/>
              <a:cs typeface="Times New Roman" pitchFamily="18" charset="0"/>
            </a:endParaRPr>
          </a:p>
        </p:txBody>
      </p:sp>
      <p:pic>
        <p:nvPicPr>
          <p:cNvPr id="4" name="Рисунок 3" descr="http://www.lib.tomsk.ru/mimg/w350/15608_JZL.jpg"/>
          <p:cNvPicPr/>
          <p:nvPr/>
        </p:nvPicPr>
        <p:blipFill>
          <a:blip r:embed="rId2" cstate="print"/>
          <a:srcRect/>
          <a:stretch>
            <a:fillRect/>
          </a:stretch>
        </p:blipFill>
        <p:spPr bwMode="auto">
          <a:xfrm>
            <a:off x="3428992" y="3214686"/>
            <a:ext cx="4572032" cy="3274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67600" cy="1357322"/>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Ответ на 4 вопрос:</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«Бурлаки на Волге»</a:t>
            </a:r>
            <a:endParaRPr lang="ru-RU" sz="3600" dirty="0"/>
          </a:p>
        </p:txBody>
      </p:sp>
      <p:pic>
        <p:nvPicPr>
          <p:cNvPr id="3" name="Picture 2" descr="https://upload.wikimedia.org/wikipedia/commons/thumb/7/7a/Ilya_Repin_-_Barge_Haulers_on_the_Volga_-_Google_Art_Project.jpg/1200px-Ilya_Repin_-_Barge_Haulers_on_the_Volga_-_Google_Art_Project.jpg"/>
          <p:cNvPicPr>
            <a:picLocks noChangeAspect="1" noChangeArrowheads="1"/>
          </p:cNvPicPr>
          <p:nvPr/>
        </p:nvPicPr>
        <p:blipFill>
          <a:blip r:embed="rId2" cstate="print"/>
          <a:srcRect/>
          <a:stretch>
            <a:fillRect/>
          </a:stretch>
        </p:blipFill>
        <p:spPr bwMode="auto">
          <a:xfrm>
            <a:off x="251520" y="2492896"/>
            <a:ext cx="7841439" cy="36724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74638"/>
            <a:ext cx="5760640" cy="6322714"/>
          </a:xfrm>
        </p:spPr>
        <p:txBody>
          <a:bodyPr>
            <a:normAutofit fontScale="90000"/>
          </a:bodyPr>
          <a:lstStyle/>
          <a:p>
            <a:r>
              <a:rPr lang="ru-RU" sz="2800" b="1" dirty="0" smtClean="0">
                <a:solidFill>
                  <a:schemeClr val="tx1"/>
                </a:solidFill>
                <a:latin typeface="Times New Roman" pitchFamily="18" charset="0"/>
                <a:cs typeface="Times New Roman" pitchFamily="18" charset="0"/>
              </a:rPr>
              <a:t>5 вопрос: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о</a:t>
            </a:r>
            <a:r>
              <a:rPr lang="ru-RU" sz="3200" b="1" dirty="0" smtClean="0"/>
              <a:t> </a:t>
            </a:r>
            <a:r>
              <a:rPr lang="ru-RU" sz="3100" b="1" dirty="0" smtClean="0">
                <a:solidFill>
                  <a:schemeClr val="tx1"/>
                </a:solidFill>
              </a:rPr>
              <a:t>Свифте Джонатане</a:t>
            </a:r>
            <a:r>
              <a:rPr lang="ru-RU" sz="3100" dirty="0" smtClean="0">
                <a:solidFill>
                  <a:schemeClr val="tx1"/>
                </a:solidFill>
              </a:rPr>
              <a:t/>
            </a:r>
            <a:br>
              <a:rPr lang="ru-RU" sz="3100" dirty="0" smtClean="0">
                <a:solidFill>
                  <a:schemeClr val="tx1"/>
                </a:solidFill>
              </a:rPr>
            </a:br>
            <a:r>
              <a:rPr lang="ru-RU" sz="2700" dirty="0" smtClean="0">
                <a:solidFill>
                  <a:schemeClr val="tx1"/>
                </a:solidFill>
              </a:rPr>
              <a:t>  </a:t>
            </a:r>
            <a:r>
              <a:rPr lang="ru-RU" sz="2200" dirty="0" smtClean="0">
                <a:solidFill>
                  <a:schemeClr val="tx1"/>
                </a:solidFill>
              </a:rPr>
              <a:t>1702 год - авторитет Свифта как писателя и мыслителя растёт. В эти годы Свифт часто посещает Англию, заводит знакомства в литературных кругах. Издаёт анонимно первую книгу, которая снабжена многозначительным подзаголовком: «Написано ради общего совершенствования рода человеческого». Книга сразу становится популярной и в первый же год выходит тремя изданиями. Отметим, что почти все произведения Свифта выходили под разными псевдонимами или вообще анонимно, хотя его авторство обычно не составляло секрета. </a:t>
            </a:r>
            <a:br>
              <a:rPr lang="ru-RU" sz="2200" dirty="0" smtClean="0">
                <a:solidFill>
                  <a:schemeClr val="tx1"/>
                </a:solidFill>
              </a:rPr>
            </a:br>
            <a:r>
              <a:rPr lang="ru-RU" sz="2200" b="1" dirty="0" smtClean="0">
                <a:solidFill>
                  <a:schemeClr val="tx1"/>
                </a:solidFill>
              </a:rPr>
              <a:t>а) Путешествие Гулливера</a:t>
            </a:r>
            <a:br>
              <a:rPr lang="ru-RU" sz="2200" b="1" dirty="0" smtClean="0">
                <a:solidFill>
                  <a:schemeClr val="tx1"/>
                </a:solidFill>
              </a:rPr>
            </a:br>
            <a:r>
              <a:rPr lang="ru-RU" sz="2200" b="1" dirty="0" smtClean="0">
                <a:solidFill>
                  <a:schemeClr val="tx1"/>
                </a:solidFill>
              </a:rPr>
              <a:t>б) </a:t>
            </a:r>
            <a:r>
              <a:rPr lang="ru-RU" sz="2000" b="1" dirty="0" smtClean="0">
                <a:solidFill>
                  <a:schemeClr val="tx1"/>
                </a:solidFill>
              </a:rPr>
              <a:t>Сказку бочки</a:t>
            </a:r>
            <a:br>
              <a:rPr lang="ru-RU" sz="2000" b="1" dirty="0" smtClean="0">
                <a:solidFill>
                  <a:schemeClr val="tx1"/>
                </a:solidFill>
              </a:rPr>
            </a:br>
            <a:r>
              <a:rPr lang="ru-RU" sz="2000" b="1" dirty="0" smtClean="0">
                <a:solidFill>
                  <a:schemeClr val="tx1"/>
                </a:solidFill>
              </a:rPr>
              <a:t>в) Дневник для </a:t>
            </a:r>
            <a:r>
              <a:rPr lang="ru-RU" sz="2000" b="1" dirty="0" err="1" smtClean="0">
                <a:solidFill>
                  <a:schemeClr val="tx1"/>
                </a:solidFill>
              </a:rPr>
              <a:t>Стеллы</a:t>
            </a:r>
            <a:endParaRPr lang="ru-RU" sz="2200" b="1" dirty="0">
              <a:solidFill>
                <a:schemeClr val="tx1"/>
              </a:solidFill>
            </a:endParaRPr>
          </a:p>
        </p:txBody>
      </p:sp>
      <p:pic>
        <p:nvPicPr>
          <p:cNvPr id="25602" name="Picture 2" descr="https://upload.wikimedia.org/wikipedia/commons/thumb/3/3b/Jonathan_swift.jpg/267px-Jonathan_swift.jpg"/>
          <p:cNvPicPr>
            <a:picLocks noChangeAspect="1" noChangeArrowheads="1"/>
          </p:cNvPicPr>
          <p:nvPr/>
        </p:nvPicPr>
        <p:blipFill>
          <a:blip r:embed="rId2" cstate="print"/>
          <a:srcRect/>
          <a:stretch>
            <a:fillRect/>
          </a:stretch>
        </p:blipFill>
        <p:spPr bwMode="auto">
          <a:xfrm>
            <a:off x="6012160" y="1268760"/>
            <a:ext cx="2770337" cy="3600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7467600" cy="2002234"/>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Ответ на 5 вопрос: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б) «сказки бочки» и «битва книг»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были выпущены под одной обложкой</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dirty="0">
              <a:solidFill>
                <a:schemeClr val="tx1"/>
              </a:solidFill>
            </a:endParaRPr>
          </a:p>
        </p:txBody>
      </p:sp>
      <p:pic>
        <p:nvPicPr>
          <p:cNvPr id="2" name="Picture 2" descr="http://stories-of-success.ru/files/dzh-svift-2.jpg"/>
          <p:cNvPicPr>
            <a:picLocks noChangeAspect="1" noChangeArrowheads="1"/>
          </p:cNvPicPr>
          <p:nvPr/>
        </p:nvPicPr>
        <p:blipFill>
          <a:blip r:embed="rId2" cstate="print"/>
          <a:srcRect/>
          <a:stretch>
            <a:fillRect/>
          </a:stretch>
        </p:blipFill>
        <p:spPr bwMode="auto">
          <a:xfrm>
            <a:off x="323528" y="1700808"/>
            <a:ext cx="7744916" cy="43543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5040560" cy="6264696"/>
          </a:xfrm>
        </p:spPr>
        <p:txBody>
          <a:bodyPr>
            <a:normAutofit fontScale="90000"/>
          </a:bodyPr>
          <a:lstStyle/>
          <a:p>
            <a:r>
              <a:rPr lang="ru-RU" sz="3200" b="1" dirty="0" smtClean="0">
                <a:solidFill>
                  <a:schemeClr val="tx1"/>
                </a:solidFill>
                <a:latin typeface="Times New Roman" pitchFamily="18" charset="0"/>
                <a:cs typeface="Times New Roman" pitchFamily="18" charset="0"/>
              </a:rPr>
              <a:t>6 вопрос:</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о </a:t>
            </a:r>
            <a:r>
              <a:rPr lang="ru-RU" sz="2800" b="1" dirty="0" smtClean="0">
                <a:solidFill>
                  <a:schemeClr val="tx1"/>
                </a:solidFill>
              </a:rPr>
              <a:t>Генрих Гейне</a:t>
            </a:r>
            <a:br>
              <a:rPr lang="ru-RU" sz="2800" b="1" dirty="0" smtClean="0">
                <a:solidFill>
                  <a:schemeClr val="tx1"/>
                </a:solidFill>
              </a:rPr>
            </a:br>
            <a:r>
              <a:rPr lang="ru-RU" sz="2800" dirty="0" smtClean="0">
                <a:solidFill>
                  <a:schemeClr val="tx1"/>
                </a:solidFill>
              </a:rPr>
              <a:t/>
            </a:r>
            <a:br>
              <a:rPr lang="ru-RU" sz="2800" dirty="0" smtClean="0">
                <a:solidFill>
                  <a:schemeClr val="tx1"/>
                </a:solidFill>
              </a:rPr>
            </a:br>
            <a:r>
              <a:rPr lang="ru-RU" sz="2800" dirty="0" smtClean="0">
                <a:solidFill>
                  <a:schemeClr val="tx1"/>
                </a:solidFill>
              </a:rPr>
              <a:t> в </a:t>
            </a:r>
            <a:r>
              <a:rPr lang="ru-RU" sz="2800" dirty="0" smtClean="0">
                <a:solidFill>
                  <a:schemeClr val="tx1"/>
                </a:solidFill>
                <a:hlinkClick r:id="rId2" tooltip="1846 год"/>
              </a:rPr>
              <a:t>1846 году</a:t>
            </a:r>
            <a:r>
              <a:rPr lang="ru-RU" sz="2800" dirty="0" smtClean="0">
                <a:solidFill>
                  <a:schemeClr val="tx1"/>
                </a:solidFill>
              </a:rPr>
              <a:t> у него начался прогрессирующий паралич, но он не потерял интереса к жизни и продолжал писать. Даже после восьми лет болезни Гейне не сдавался и даже сохранил чувство юмора. В </a:t>
            </a:r>
            <a:r>
              <a:rPr lang="ru-RU" sz="2800" dirty="0" smtClean="0">
                <a:solidFill>
                  <a:schemeClr val="tx1"/>
                </a:solidFill>
                <a:hlinkClick r:id="rId3" tooltip="1851 год"/>
              </a:rPr>
              <a:t>1851 году</a:t>
            </a:r>
            <a:r>
              <a:rPr lang="ru-RU" sz="2800" dirty="0" smtClean="0">
                <a:solidFill>
                  <a:schemeClr val="tx1"/>
                </a:solidFill>
              </a:rPr>
              <a:t> вышел его последний сборник , который назывался…</a:t>
            </a:r>
            <a:br>
              <a:rPr lang="ru-RU" sz="2800" dirty="0" smtClean="0">
                <a:solidFill>
                  <a:schemeClr val="tx1"/>
                </a:solidFill>
              </a:rPr>
            </a:br>
            <a:r>
              <a:rPr lang="ru-RU" sz="2800" b="1" dirty="0" smtClean="0">
                <a:solidFill>
                  <a:schemeClr val="tx1"/>
                </a:solidFill>
              </a:rPr>
              <a:t>А) Книга песен</a:t>
            </a:r>
            <a:br>
              <a:rPr lang="ru-RU" sz="2800" b="1" dirty="0" smtClean="0">
                <a:solidFill>
                  <a:schemeClr val="tx1"/>
                </a:solidFill>
              </a:rPr>
            </a:br>
            <a:r>
              <a:rPr lang="ru-RU" sz="2800" b="1" dirty="0" smtClean="0">
                <a:solidFill>
                  <a:schemeClr val="tx1"/>
                </a:solidFill>
              </a:rPr>
              <a:t>б) Путевые картины</a:t>
            </a:r>
            <a:br>
              <a:rPr lang="ru-RU" sz="2800" b="1" dirty="0" smtClean="0">
                <a:solidFill>
                  <a:schemeClr val="tx1"/>
                </a:solidFill>
              </a:rPr>
            </a:br>
            <a:r>
              <a:rPr lang="ru-RU" sz="2800" b="1" dirty="0" smtClean="0">
                <a:solidFill>
                  <a:schemeClr val="tx1"/>
                </a:solidFill>
              </a:rPr>
              <a:t>в) Северное море</a:t>
            </a:r>
            <a:br>
              <a:rPr lang="ru-RU" sz="2800" b="1" dirty="0" smtClean="0">
                <a:solidFill>
                  <a:schemeClr val="tx1"/>
                </a:solidFill>
              </a:rPr>
            </a:br>
            <a:r>
              <a:rPr lang="ru-RU" sz="2800" b="1" dirty="0" smtClean="0">
                <a:solidFill>
                  <a:schemeClr val="tx1"/>
                </a:solidFill>
              </a:rPr>
              <a:t>г) </a:t>
            </a:r>
            <a:r>
              <a:rPr lang="ru-RU" sz="2800" b="1" dirty="0" err="1" smtClean="0">
                <a:solidFill>
                  <a:schemeClr val="tx1"/>
                </a:solidFill>
              </a:rPr>
              <a:t>Романсеро</a:t>
            </a:r>
            <a:endParaRPr lang="ru-RU" sz="2800" b="1" dirty="0">
              <a:solidFill>
                <a:schemeClr val="tx1"/>
              </a:solidFill>
            </a:endParaRPr>
          </a:p>
        </p:txBody>
      </p:sp>
      <p:pic>
        <p:nvPicPr>
          <p:cNvPr id="23554" name="Picture 2" descr="https://upload.wikimedia.org/wikipedia/commons/b/b6/Heinrich_Heine.PNG"/>
          <p:cNvPicPr>
            <a:picLocks noChangeAspect="1" noChangeArrowheads="1"/>
          </p:cNvPicPr>
          <p:nvPr/>
        </p:nvPicPr>
        <p:blipFill>
          <a:blip r:embed="rId4" cstate="print"/>
          <a:srcRect/>
          <a:stretch>
            <a:fillRect/>
          </a:stretch>
        </p:blipFill>
        <p:spPr bwMode="auto">
          <a:xfrm>
            <a:off x="5148064" y="620688"/>
            <a:ext cx="3714750" cy="4933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chemeClr val="tx1"/>
                </a:solidFill>
                <a:latin typeface="Times New Roman" pitchFamily="18" charset="0"/>
                <a:cs typeface="Times New Roman" pitchFamily="18" charset="0"/>
              </a:rPr>
              <a:t>Ответ на 6 вопрос: </a:t>
            </a:r>
            <a:r>
              <a:rPr lang="ru-RU" sz="3200" b="1" dirty="0" err="1" smtClean="0">
                <a:solidFill>
                  <a:schemeClr val="tx1"/>
                </a:solidFill>
                <a:latin typeface="Times New Roman" pitchFamily="18" charset="0"/>
                <a:cs typeface="Times New Roman" pitchFamily="18" charset="0"/>
              </a:rPr>
              <a:t>Романсеро</a:t>
            </a: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endParaRPr lang="ru-RU" dirty="0"/>
          </a:p>
        </p:txBody>
      </p:sp>
      <p:pic>
        <p:nvPicPr>
          <p:cNvPr id="22530" name="Picture 2" descr="https://i.ytimg.com/vi/ZWUdMnjG8CM/hqdefault.jpg"/>
          <p:cNvPicPr>
            <a:picLocks noChangeAspect="1" noChangeArrowheads="1"/>
          </p:cNvPicPr>
          <p:nvPr/>
        </p:nvPicPr>
        <p:blipFill>
          <a:blip r:embed="rId2" cstate="print"/>
          <a:srcRect/>
          <a:stretch>
            <a:fillRect/>
          </a:stretch>
        </p:blipFill>
        <p:spPr bwMode="auto">
          <a:xfrm>
            <a:off x="1043607" y="1412776"/>
            <a:ext cx="6720745" cy="50405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19256" cy="6165304"/>
          </a:xfrm>
        </p:spPr>
        <p:txBody>
          <a:bodyPr>
            <a:normAutofit fontScale="90000"/>
          </a:bodyPr>
          <a:lstStyle/>
          <a:p>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7 вопрос: Верю – НЕ верю</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1) </a:t>
            </a:r>
            <a:r>
              <a:rPr lang="ru-RU" sz="3600" dirty="0" smtClean="0">
                <a:solidFill>
                  <a:schemeClr val="tx1"/>
                </a:solidFill>
                <a:latin typeface="Times New Roman" pitchFamily="18" charset="0"/>
                <a:cs typeface="Times New Roman" pitchFamily="18" charset="0"/>
              </a:rPr>
              <a:t>Менделеев был семнадцатым ребенком в семье;</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2) </a:t>
            </a:r>
            <a:r>
              <a:rPr lang="ru-RU" sz="3200" dirty="0" smtClean="0">
                <a:solidFill>
                  <a:schemeClr val="tx1"/>
                </a:solidFill>
              </a:rPr>
              <a:t>П</a:t>
            </a:r>
            <a:r>
              <a:rPr lang="ru-RU" sz="3200" b="1" dirty="0" smtClean="0">
                <a:solidFill>
                  <a:schemeClr val="tx1"/>
                </a:solidFill>
              </a:rPr>
              <a:t>еред получением диплома доктора Гейне вынужден был креститься; </a:t>
            </a:r>
            <a:r>
              <a:rPr lang="ru-RU" sz="3600" dirty="0" smtClean="0">
                <a:solidFill>
                  <a:schemeClr val="tx1"/>
                </a:solidFill>
                <a:latin typeface="Times New Roman" pitchFamily="18" charset="0"/>
                <a:cs typeface="Times New Roman" pitchFamily="18" charset="0"/>
              </a:rPr>
              <a:t/>
            </a:r>
            <a:br>
              <a:rPr lang="ru-RU" sz="3600"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3) </a:t>
            </a:r>
            <a:r>
              <a:rPr lang="ru-RU" sz="3600" dirty="0" smtClean="0">
                <a:solidFill>
                  <a:schemeClr val="tx1"/>
                </a:solidFill>
                <a:latin typeface="Times New Roman" pitchFamily="18" charset="0"/>
                <a:cs typeface="Times New Roman" pitchFamily="18" charset="0"/>
              </a:rPr>
              <a:t>В творчестве Репина нет портретов</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b="1" dirty="0" smtClean="0"/>
              <a:t/>
            </a:r>
            <a:br>
              <a:rPr lang="ru-RU" b="1" dirty="0" smtClean="0"/>
            </a:br>
            <a:r>
              <a:rPr lang="ru-RU" dirty="0" smtClean="0"/>
              <a:t/>
            </a:r>
            <a:br>
              <a:rPr lang="ru-RU" dirty="0" smtClean="0"/>
            </a:br>
            <a:endParaRPr lang="ru-RU"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7385248" cy="5688632"/>
          </a:xfrm>
        </p:spPr>
        <p:txBody>
          <a:bodyPr>
            <a:normAutofit/>
          </a:bodyPr>
          <a:lstStyle/>
          <a:p>
            <a:r>
              <a:rPr lang="ru-RU" sz="3200" b="1" dirty="0" smtClean="0">
                <a:solidFill>
                  <a:schemeClr val="tx1"/>
                </a:solidFill>
                <a:latin typeface="Times New Roman" pitchFamily="18" charset="0"/>
                <a:cs typeface="Times New Roman" pitchFamily="18" charset="0"/>
              </a:rPr>
              <a:t>Ответ на 7 вопрос:</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1) да</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2)  да</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3) нет</a:t>
            </a:r>
            <a:br>
              <a:rPr lang="ru-RU" sz="40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7901014" cy="2160240"/>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8 вопрос: Репин писал много портретов своих близких, на каком из трёх портретов изображена не дочь репина</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1                          2                             3 </a:t>
            </a:r>
            <a:br>
              <a:rPr lang="ru-RU" sz="3200" b="1" dirty="0" smtClean="0">
                <a:solidFill>
                  <a:schemeClr val="tx1"/>
                </a:solidFill>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pic>
        <p:nvPicPr>
          <p:cNvPr id="3" name="Picture 6" descr="http://cvetamira.ru/sites/default/files/rus-19/otdyh_portret_zheny_hudozhnika_1892.jpg"/>
          <p:cNvPicPr>
            <a:picLocks noChangeAspect="1" noChangeArrowheads="1"/>
          </p:cNvPicPr>
          <p:nvPr/>
        </p:nvPicPr>
        <p:blipFill>
          <a:blip r:embed="rId2" cstate="print"/>
          <a:srcRect/>
          <a:stretch>
            <a:fillRect/>
          </a:stretch>
        </p:blipFill>
        <p:spPr bwMode="auto">
          <a:xfrm>
            <a:off x="179512" y="2204864"/>
            <a:ext cx="2771799" cy="4409340"/>
          </a:xfrm>
          <a:prstGeom prst="rect">
            <a:avLst/>
          </a:prstGeom>
          <a:noFill/>
        </p:spPr>
      </p:pic>
      <p:pic>
        <p:nvPicPr>
          <p:cNvPr id="4" name="Picture 2" descr="http://www.art-portrets.ru/art/repin-strekoza.jpg"/>
          <p:cNvPicPr>
            <a:picLocks noChangeAspect="1" noChangeArrowheads="1"/>
          </p:cNvPicPr>
          <p:nvPr/>
        </p:nvPicPr>
        <p:blipFill>
          <a:blip r:embed="rId3" cstate="print"/>
          <a:srcRect/>
          <a:stretch>
            <a:fillRect/>
          </a:stretch>
        </p:blipFill>
        <p:spPr bwMode="auto">
          <a:xfrm>
            <a:off x="3059832" y="2492896"/>
            <a:ext cx="3028816" cy="4032448"/>
          </a:xfrm>
          <a:prstGeom prst="rect">
            <a:avLst/>
          </a:prstGeom>
          <a:noFill/>
        </p:spPr>
      </p:pic>
      <p:pic>
        <p:nvPicPr>
          <p:cNvPr id="5" name="Picture 4" descr="https://upload.wikimedia.org/wikipedia/commons/thumb/7/7d/Repin_bouquet.jpg/300px-Repin_bouquet.jpg"/>
          <p:cNvPicPr>
            <a:picLocks noChangeAspect="1" noChangeArrowheads="1"/>
          </p:cNvPicPr>
          <p:nvPr/>
        </p:nvPicPr>
        <p:blipFill>
          <a:blip r:embed="rId4" cstate="print"/>
          <a:srcRect/>
          <a:stretch>
            <a:fillRect/>
          </a:stretch>
        </p:blipFill>
        <p:spPr bwMode="auto">
          <a:xfrm>
            <a:off x="6300192" y="2204864"/>
            <a:ext cx="2425452" cy="436581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642194"/>
          </a:xfrm>
        </p:spPr>
        <p:txBody>
          <a:bodyPr>
            <a:normAutofit/>
          </a:bodyPr>
          <a:lstStyle/>
          <a:p>
            <a:r>
              <a:rPr lang="ru-RU" sz="2800" b="1" dirty="0" smtClean="0">
                <a:solidFill>
                  <a:schemeClr val="tx1"/>
                </a:solidFill>
                <a:latin typeface="Times New Roman" pitchFamily="18" charset="0"/>
                <a:cs typeface="Times New Roman" pitchFamily="18" charset="0"/>
              </a:rPr>
              <a:t>Ответ на 8 вопрос:</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1  - «Отдых»</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жена Репина</a:t>
            </a:r>
            <a:endParaRPr lang="ru-RU" dirty="0"/>
          </a:p>
        </p:txBody>
      </p:sp>
      <p:pic>
        <p:nvPicPr>
          <p:cNvPr id="3" name="Picture 6" descr="http://cvetamira.ru/sites/default/files/rus-19/otdyh_portret_zheny_hudozhnika_1892.jpg"/>
          <p:cNvPicPr>
            <a:picLocks noChangeAspect="1" noChangeArrowheads="1"/>
          </p:cNvPicPr>
          <p:nvPr/>
        </p:nvPicPr>
        <p:blipFill>
          <a:blip r:embed="rId2" cstate="print"/>
          <a:srcRect/>
          <a:stretch>
            <a:fillRect/>
          </a:stretch>
        </p:blipFill>
        <p:spPr bwMode="auto">
          <a:xfrm>
            <a:off x="3851920" y="404664"/>
            <a:ext cx="3923927" cy="624212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4896544" cy="6106690"/>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9 вопрос: </a:t>
            </a:r>
            <a:br>
              <a:rPr lang="ru-RU" sz="3200" b="1" dirty="0" smtClean="0">
                <a:solidFill>
                  <a:schemeClr val="tx1"/>
                </a:solidFill>
                <a:latin typeface="Times New Roman" pitchFamily="18" charset="0"/>
                <a:cs typeface="Times New Roman" pitchFamily="18" charset="0"/>
              </a:rPr>
            </a:br>
            <a:r>
              <a:rPr lang="ru-RU" sz="3200" dirty="0" smtClean="0">
                <a:solidFill>
                  <a:schemeClr val="tx1"/>
                </a:solidFill>
              </a:rPr>
              <a:t> С возрастом у Репина возникли проблемы с правой рукой: она перестала подчиняться художнику. Друзья, беспокоясь о здоровье Ильи Ефимовича, начали прятать от него кисти и карандаши; Репин, не желая отрываться от любимого дела, стал… </a:t>
            </a:r>
            <a:r>
              <a:rPr lang="ru-RU" dirty="0" smtClean="0"/>
              <a:t> </a:t>
            </a:r>
            <a:endParaRPr lang="ru-RU" sz="3100" b="1" dirty="0">
              <a:solidFill>
                <a:schemeClr val="tx1"/>
              </a:solidFill>
              <a:latin typeface="Times New Roman" pitchFamily="18" charset="0"/>
              <a:cs typeface="Times New Roman" pitchFamily="18" charset="0"/>
            </a:endParaRPr>
          </a:p>
        </p:txBody>
      </p:sp>
      <p:pic>
        <p:nvPicPr>
          <p:cNvPr id="3" name="Picture 2" descr="http://www.petersburg-bridges.com/images/repino-museum.spb.ru/7_resize.jpg"/>
          <p:cNvPicPr>
            <a:picLocks noChangeAspect="1" noChangeArrowheads="1"/>
          </p:cNvPicPr>
          <p:nvPr/>
        </p:nvPicPr>
        <p:blipFill>
          <a:blip r:embed="rId2" cstate="print"/>
          <a:srcRect/>
          <a:stretch>
            <a:fillRect/>
          </a:stretch>
        </p:blipFill>
        <p:spPr bwMode="auto">
          <a:xfrm>
            <a:off x="5076056" y="620688"/>
            <a:ext cx="3598874" cy="50405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785794"/>
            <a:ext cx="7286676" cy="5632311"/>
          </a:xfrm>
          <a:prstGeom prst="rect">
            <a:avLst/>
          </a:prstGeom>
        </p:spPr>
        <p:txBody>
          <a:bodyPr wrap="square">
            <a:spAutoFit/>
          </a:bodyPr>
          <a:lstStyle/>
          <a:p>
            <a:pPr>
              <a:buFont typeface="Wingdings" pitchFamily="2" charset="2"/>
              <a:buChar char="v"/>
            </a:pPr>
            <a:r>
              <a:rPr lang="ru-RU" sz="2400" dirty="0" smtClean="0"/>
              <a:t> В этом году исполняется 85 лет с тех пор, как знаменитое собрание: «Жизнь замечательных людей», основанное еще в 1890 году выдающимся русским просветителем Ф.Ф. Павленковым, возродил Максим Горький.</a:t>
            </a:r>
          </a:p>
          <a:p>
            <a:pPr>
              <a:buFont typeface="Wingdings" pitchFamily="2" charset="2"/>
              <a:buChar char="v"/>
            </a:pPr>
            <a:r>
              <a:rPr lang="ru-RU" sz="2400" dirty="0" smtClean="0"/>
              <a:t> В январе 1933 года на стол подписчикам легли первые выпуски горьковской серии «ЖЗЛ», изданные «Журнально-газетным объединением». </a:t>
            </a:r>
          </a:p>
          <a:p>
            <a:pPr>
              <a:buFont typeface="Wingdings" pitchFamily="2" charset="2"/>
              <a:buChar char="v"/>
            </a:pPr>
            <a:r>
              <a:rPr lang="ru-RU" sz="2400" dirty="0" smtClean="0"/>
              <a:t> Это стало вторым рождением самого обширного и единственного у нас в стране собрания биографий.</a:t>
            </a:r>
          </a:p>
          <a:p>
            <a:pPr>
              <a:buFont typeface="Wingdings" pitchFamily="2" charset="2"/>
              <a:buChar char="v"/>
            </a:pPr>
            <a:r>
              <a:rPr lang="ru-RU" sz="2400" dirty="0" smtClean="0"/>
              <a:t> В 1938 году серия была передана в ведение издательства «Молодая гвардия», и с тех пор издание больше не прерывалось.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r>
              <a:rPr lang="ru-RU" sz="2800" b="1" dirty="0" smtClean="0">
                <a:solidFill>
                  <a:schemeClr val="tx1"/>
                </a:solidFill>
                <a:latin typeface="Times New Roman" pitchFamily="18" charset="0"/>
                <a:cs typeface="Times New Roman" pitchFamily="18" charset="0"/>
              </a:rPr>
              <a:t>Ответ на 9 вопрос: </a:t>
            </a:r>
            <a:r>
              <a:rPr lang="ru-RU" sz="2800" dirty="0" smtClean="0">
                <a:solidFill>
                  <a:schemeClr val="tx1"/>
                </a:solidFill>
              </a:rPr>
              <a:t>        </a:t>
            </a:r>
            <a:r>
              <a:rPr lang="ru-RU" sz="2800" b="1" dirty="0" smtClean="0">
                <a:solidFill>
                  <a:schemeClr val="tx1"/>
                </a:solidFill>
              </a:rPr>
              <a:t/>
            </a:r>
            <a:br>
              <a:rPr lang="ru-RU" sz="2800" b="1" dirty="0" smtClean="0">
                <a:solidFill>
                  <a:schemeClr val="tx1"/>
                </a:solidFill>
              </a:rPr>
            </a:br>
            <a:endParaRPr lang="ru-RU" b="1" dirty="0">
              <a:solidFill>
                <a:schemeClr val="tx1"/>
              </a:solidFill>
            </a:endParaRPr>
          </a:p>
        </p:txBody>
      </p:sp>
      <p:sp>
        <p:nvSpPr>
          <p:cNvPr id="3" name="Прямоугольник 2"/>
          <p:cNvSpPr/>
          <p:nvPr/>
        </p:nvSpPr>
        <p:spPr>
          <a:xfrm>
            <a:off x="251520" y="476673"/>
            <a:ext cx="8208912" cy="3108543"/>
          </a:xfrm>
          <a:prstGeom prst="rect">
            <a:avLst/>
          </a:prstGeom>
        </p:spPr>
        <p:txBody>
          <a:bodyPr wrap="square">
            <a:spAutoFit/>
          </a:bodyPr>
          <a:lstStyle/>
          <a:p>
            <a:r>
              <a:rPr lang="ru-RU" sz="2800" dirty="0" smtClean="0"/>
              <a:t>стал писать левой рукой</a:t>
            </a:r>
            <a:br>
              <a:rPr lang="ru-RU" sz="2800" dirty="0" smtClean="0"/>
            </a:br>
            <a:r>
              <a:rPr lang="ru-RU" sz="2800" dirty="0" smtClean="0"/>
              <a:t/>
            </a:r>
            <a:br>
              <a:rPr lang="ru-RU" sz="2800" dirty="0" smtClean="0"/>
            </a:br>
            <a:r>
              <a:rPr lang="ru-RU" sz="2800" dirty="0" smtClean="0"/>
              <a:t> Когда ослабевшие, почти негнущиеся пальцы перестали держать палитру, художник скрепил доску для красок специальными ремнями, перебросил их через шею и продолжал работать</a:t>
            </a:r>
            <a:endParaRPr lang="ru-RU" sz="2800" dirty="0"/>
          </a:p>
        </p:txBody>
      </p:sp>
      <p:pic>
        <p:nvPicPr>
          <p:cNvPr id="4" name="Picture 2" descr="https://chrontime.com/public/publication_ru/0/148/repin1.jpg"/>
          <p:cNvPicPr>
            <a:picLocks noChangeAspect="1" noChangeArrowheads="1"/>
          </p:cNvPicPr>
          <p:nvPr/>
        </p:nvPicPr>
        <p:blipFill>
          <a:blip r:embed="rId2" cstate="print"/>
          <a:srcRect/>
          <a:stretch>
            <a:fillRect/>
          </a:stretch>
        </p:blipFill>
        <p:spPr bwMode="auto">
          <a:xfrm>
            <a:off x="3203848" y="3573016"/>
            <a:ext cx="4653558" cy="310468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834880" cy="6583362"/>
          </a:xfrm>
        </p:spPr>
        <p:txBody>
          <a:bodyPr>
            <a:normAutofit fontScale="90000"/>
          </a:bodyPr>
          <a:lstStyle/>
          <a:p>
            <a:r>
              <a:rPr lang="ru-RU" b="1" dirty="0" smtClean="0">
                <a:solidFill>
                  <a:schemeClr val="tx1"/>
                </a:solidFill>
              </a:rPr>
              <a:t>10 вопрос:</a:t>
            </a:r>
            <a:br>
              <a:rPr lang="ru-RU" b="1" dirty="0" smtClean="0">
                <a:solidFill>
                  <a:schemeClr val="tx1"/>
                </a:solidFill>
              </a:rPr>
            </a:br>
            <a:r>
              <a:rPr lang="ru-RU" b="1" dirty="0" smtClean="0">
                <a:solidFill>
                  <a:schemeClr val="tx1"/>
                </a:solidFill>
              </a:rPr>
              <a:t> </a:t>
            </a:r>
            <a:br>
              <a:rPr lang="ru-RU" b="1" dirty="0" smtClean="0">
                <a:solidFill>
                  <a:schemeClr val="tx1"/>
                </a:solidFill>
              </a:rPr>
            </a:br>
            <a:r>
              <a:rPr lang="ru-RU" b="1" dirty="0" smtClean="0">
                <a:solidFill>
                  <a:schemeClr val="tx1"/>
                </a:solidFill>
              </a:rPr>
              <a:t> </a:t>
            </a:r>
            <a:r>
              <a:rPr lang="ru-RU" sz="2700" dirty="0" smtClean="0">
                <a:solidFill>
                  <a:schemeClr val="tx1"/>
                </a:solidFill>
              </a:rPr>
              <a:t>Д. И. Менделеев — автор фундаментальных исследований по </a:t>
            </a:r>
            <a:r>
              <a:rPr lang="ru-RU" sz="2700" dirty="0" smtClean="0">
                <a:solidFill>
                  <a:schemeClr val="tx1"/>
                </a:solidFill>
                <a:hlinkClick r:id="rId2" tooltip="Химия"/>
              </a:rPr>
              <a:t>химии</a:t>
            </a:r>
            <a:r>
              <a:rPr lang="ru-RU" sz="2700" dirty="0" smtClean="0">
                <a:solidFill>
                  <a:schemeClr val="tx1"/>
                </a:solidFill>
              </a:rPr>
              <a:t>, </a:t>
            </a:r>
            <a:r>
              <a:rPr lang="ru-RU" sz="2700" dirty="0" smtClean="0">
                <a:solidFill>
                  <a:schemeClr val="tx1"/>
                </a:solidFill>
                <a:hlinkClick r:id="rId3" tooltip="Физика"/>
              </a:rPr>
              <a:t>физике</a:t>
            </a:r>
            <a:r>
              <a:rPr lang="ru-RU" sz="2700" dirty="0" smtClean="0">
                <a:solidFill>
                  <a:schemeClr val="tx1"/>
                </a:solidFill>
              </a:rPr>
              <a:t>, </a:t>
            </a:r>
            <a:r>
              <a:rPr lang="ru-RU" sz="2700" dirty="0" smtClean="0">
                <a:solidFill>
                  <a:schemeClr val="tx1"/>
                </a:solidFill>
                <a:hlinkClick r:id="rId4" tooltip="Метрология"/>
              </a:rPr>
              <a:t>метрологии</a:t>
            </a:r>
            <a:r>
              <a:rPr lang="ru-RU" sz="2700" dirty="0" smtClean="0">
                <a:solidFill>
                  <a:schemeClr val="tx1"/>
                </a:solidFill>
              </a:rPr>
              <a:t>, </a:t>
            </a:r>
            <a:r>
              <a:rPr lang="ru-RU" sz="2700" dirty="0" smtClean="0">
                <a:solidFill>
                  <a:schemeClr val="tx1"/>
                </a:solidFill>
                <a:hlinkClick r:id="rId5" tooltip="Метеорология"/>
              </a:rPr>
              <a:t>метеорологии</a:t>
            </a:r>
            <a:r>
              <a:rPr lang="ru-RU" sz="2700" dirty="0" smtClean="0">
                <a:solidFill>
                  <a:schemeClr val="tx1"/>
                </a:solidFill>
              </a:rPr>
              <a:t>, </a:t>
            </a:r>
            <a:r>
              <a:rPr lang="ru-RU" sz="2700" dirty="0" smtClean="0">
                <a:solidFill>
                  <a:schemeClr val="tx1"/>
                </a:solidFill>
                <a:hlinkClick r:id="rId6" tooltip="Экономика (наука)"/>
              </a:rPr>
              <a:t>экономике</a:t>
            </a:r>
            <a:r>
              <a:rPr lang="ru-RU" sz="2700" dirty="0" smtClean="0">
                <a:solidFill>
                  <a:schemeClr val="tx1"/>
                </a:solidFill>
              </a:rPr>
              <a:t>, основополагающих трудов по </a:t>
            </a:r>
            <a:r>
              <a:rPr lang="ru-RU" sz="2700" dirty="0" smtClean="0">
                <a:solidFill>
                  <a:schemeClr val="tx1"/>
                </a:solidFill>
                <a:hlinkClick r:id="rId7" tooltip="Воздухоплавание"/>
              </a:rPr>
              <a:t>воздухоплаванию</a:t>
            </a:r>
            <a:r>
              <a:rPr lang="ru-RU" sz="2700" dirty="0" smtClean="0">
                <a:solidFill>
                  <a:schemeClr val="tx1"/>
                </a:solidFill>
              </a:rPr>
              <a:t>, </a:t>
            </a:r>
            <a:r>
              <a:rPr lang="ru-RU" sz="2700" dirty="0" smtClean="0">
                <a:solidFill>
                  <a:schemeClr val="tx1"/>
                </a:solidFill>
                <a:hlinkClick r:id="rId8" tooltip="Сельское хозяйство"/>
              </a:rPr>
              <a:t>сельскому хозяйству</a:t>
            </a:r>
            <a:r>
              <a:rPr lang="ru-RU" sz="2700" dirty="0" smtClean="0">
                <a:solidFill>
                  <a:schemeClr val="tx1"/>
                </a:solidFill>
              </a:rPr>
              <a:t>, </a:t>
            </a:r>
            <a:r>
              <a:rPr lang="ru-RU" sz="2700" dirty="0" smtClean="0">
                <a:solidFill>
                  <a:schemeClr val="tx1"/>
                </a:solidFill>
                <a:hlinkClick r:id="rId9" tooltip="Химическая технология"/>
              </a:rPr>
              <a:t>химической технологии</a:t>
            </a:r>
            <a:r>
              <a:rPr lang="ru-RU" sz="2700" dirty="0" smtClean="0">
                <a:solidFill>
                  <a:schemeClr val="tx1"/>
                </a:solidFill>
              </a:rPr>
              <a:t>. </a:t>
            </a:r>
            <a:br>
              <a:rPr lang="ru-RU" sz="2700" dirty="0" smtClean="0">
                <a:solidFill>
                  <a:schemeClr val="tx1"/>
                </a:solidFill>
              </a:rPr>
            </a:br>
            <a:r>
              <a:rPr lang="ru-RU" dirty="0" smtClean="0">
                <a:solidFill>
                  <a:schemeClr val="tx1"/>
                </a:solidFill>
              </a:rPr>
              <a:t> в 1859 году сконструировал </a:t>
            </a:r>
            <a:r>
              <a:rPr lang="ru-RU" dirty="0" smtClean="0">
                <a:solidFill>
                  <a:schemeClr val="tx1"/>
                </a:solidFill>
                <a:hlinkClick r:id="rId10"/>
              </a:rPr>
              <a:t>пикнометр</a:t>
            </a:r>
            <a:r>
              <a:rPr lang="ru-RU" dirty="0" smtClean="0">
                <a:solidFill>
                  <a:schemeClr val="tx1"/>
                </a:solidFill>
              </a:rPr>
              <a:t> — прибор для определения … жидкости. </a:t>
            </a:r>
            <a:r>
              <a:rPr lang="ru-RU" b="1" dirty="0" smtClean="0">
                <a:solidFill>
                  <a:schemeClr val="tx1"/>
                </a:solidFill>
              </a:rPr>
              <a:t/>
            </a:r>
            <a:br>
              <a:rPr lang="ru-RU" b="1" dirty="0" smtClean="0">
                <a:solidFill>
                  <a:schemeClr val="tx1"/>
                </a:solidFill>
              </a:rPr>
            </a:br>
            <a:endParaRPr lang="ru-RU" dirty="0">
              <a:solidFill>
                <a:schemeClr val="tx1"/>
              </a:solidFill>
            </a:endParaRPr>
          </a:p>
        </p:txBody>
      </p:sp>
      <p:pic>
        <p:nvPicPr>
          <p:cNvPr id="15362" name="Picture 2" descr="https://lh3.googleusercontent.com/-CY5phEB7skw/WKC0yqnPBQI/AAAAAAAAyAo/VbkwalY4RR0/logosfera_MendeleevDI_thumb%25255B3%25255D.jpg?imgmax=800"/>
          <p:cNvPicPr>
            <a:picLocks noChangeAspect="1" noChangeArrowheads="1"/>
          </p:cNvPicPr>
          <p:nvPr/>
        </p:nvPicPr>
        <p:blipFill>
          <a:blip r:embed="rId11" cstate="print"/>
          <a:srcRect/>
          <a:stretch>
            <a:fillRect/>
          </a:stretch>
        </p:blipFill>
        <p:spPr bwMode="auto">
          <a:xfrm>
            <a:off x="5148064" y="260648"/>
            <a:ext cx="3524083" cy="504056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568952" cy="1296144"/>
          </a:xfrm>
        </p:spPr>
        <p:txBody>
          <a:bodyPr>
            <a:normAutofit fontScale="90000"/>
          </a:bodyPr>
          <a:lstStyle/>
          <a:p>
            <a:r>
              <a:rPr lang="ru-RU" sz="3600" b="1" dirty="0" smtClean="0">
                <a:solidFill>
                  <a:schemeClr val="tx1"/>
                </a:solidFill>
                <a:latin typeface="Times New Roman" pitchFamily="18" charset="0"/>
                <a:cs typeface="Times New Roman" pitchFamily="18" charset="0"/>
              </a:rPr>
              <a:t>Ответ на 10 вопрос:      плотности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endParaRPr lang="ru-RU" dirty="0"/>
          </a:p>
        </p:txBody>
      </p:sp>
      <p:pic>
        <p:nvPicPr>
          <p:cNvPr id="14340" name="Picture 4" descr="https://upload.wikimedia.org/wikipedia/commons/thumb/0/05/Mendeleev_s_Piknometr.jpg/540px-Mendeleev_s_Piknometr.jpg"/>
          <p:cNvPicPr>
            <a:picLocks noChangeAspect="1" noChangeArrowheads="1"/>
          </p:cNvPicPr>
          <p:nvPr/>
        </p:nvPicPr>
        <p:blipFill>
          <a:blip r:embed="rId2" cstate="print"/>
          <a:srcRect/>
          <a:stretch>
            <a:fillRect/>
          </a:stretch>
        </p:blipFill>
        <p:spPr bwMode="auto">
          <a:xfrm>
            <a:off x="625304" y="1068864"/>
            <a:ext cx="7403080" cy="516844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620688"/>
            <a:ext cx="8435280" cy="6696744"/>
          </a:xfrm>
        </p:spPr>
        <p:txBody>
          <a:bodyPr>
            <a:normAutofit fontScale="90000"/>
          </a:bodyPr>
          <a:lstStyle/>
          <a:p>
            <a:pPr algn="ct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11 вопрос:</a:t>
            </a:r>
            <a:br>
              <a:rPr lang="ru-RU" sz="4000" b="1" dirty="0" smtClean="0">
                <a:solidFill>
                  <a:schemeClr val="tx1"/>
                </a:solidFill>
                <a:latin typeface="Times New Roman" pitchFamily="18" charset="0"/>
                <a:cs typeface="Times New Roman" pitchFamily="18" charset="0"/>
              </a:rPr>
            </a:br>
            <a:r>
              <a:rPr lang="ru-RU" sz="3100" dirty="0" smtClean="0">
                <a:solidFill>
                  <a:schemeClr val="tx1"/>
                </a:solidFill>
              </a:rPr>
              <a:t>Первый корабль с дизельным двигателем построен в </a:t>
            </a:r>
            <a:r>
              <a:rPr lang="ru-RU" sz="3100" dirty="0" smtClean="0">
                <a:solidFill>
                  <a:schemeClr val="tx1"/>
                </a:solidFill>
                <a:hlinkClick r:id="rId2" tooltip="1903 год"/>
              </a:rPr>
              <a:t>1903 году</a:t>
            </a:r>
            <a:r>
              <a:rPr lang="ru-RU" sz="3100" dirty="0" smtClean="0">
                <a:solidFill>
                  <a:schemeClr val="tx1"/>
                </a:solidFill>
              </a:rPr>
              <a:t>. В </a:t>
            </a:r>
            <a:r>
              <a:rPr lang="ru-RU" sz="3100" dirty="0" smtClean="0">
                <a:solidFill>
                  <a:schemeClr val="tx1"/>
                </a:solidFill>
                <a:hlinkClick r:id="rId3" tooltip="1908 год"/>
              </a:rPr>
              <a:t>1908 году</a:t>
            </a:r>
            <a:r>
              <a:rPr lang="ru-RU" sz="3100" dirty="0" smtClean="0">
                <a:solidFill>
                  <a:schemeClr val="tx1"/>
                </a:solidFill>
              </a:rPr>
              <a:t> построен первый дизельный двигатель малых размеров, первый </a:t>
            </a:r>
            <a:r>
              <a:rPr lang="ru-RU" sz="3100" dirty="0" smtClean="0">
                <a:solidFill>
                  <a:schemeClr val="tx1"/>
                </a:solidFill>
                <a:hlinkClick r:id="rId4" tooltip="Грузовой автомобиль"/>
              </a:rPr>
              <a:t>грузовой автомобиль</a:t>
            </a:r>
            <a:r>
              <a:rPr lang="ru-RU" sz="3100" dirty="0" smtClean="0">
                <a:solidFill>
                  <a:schemeClr val="tx1"/>
                </a:solidFill>
              </a:rPr>
              <a:t> и первый локомотив на дизельном двигателе. В </a:t>
            </a:r>
            <a:r>
              <a:rPr lang="ru-RU" sz="3100" dirty="0" smtClean="0">
                <a:solidFill>
                  <a:schemeClr val="tx1"/>
                </a:solidFill>
                <a:hlinkClick r:id="rId5" tooltip="1936 год"/>
              </a:rPr>
              <a:t>1936 году</a:t>
            </a:r>
            <a:r>
              <a:rPr lang="ru-RU" sz="3100" dirty="0" smtClean="0">
                <a:solidFill>
                  <a:schemeClr val="tx1"/>
                </a:solidFill>
              </a:rPr>
              <a:t> впервые запущен в серию </a:t>
            </a:r>
            <a:r>
              <a:rPr lang="ru-RU" sz="3100" dirty="0" smtClean="0">
                <a:solidFill>
                  <a:schemeClr val="tx1"/>
                </a:solidFill>
                <a:hlinkClick r:id="rId6" tooltip="Легковой автомобиль"/>
              </a:rPr>
              <a:t>легковой автомобиль</a:t>
            </a:r>
            <a:r>
              <a:rPr lang="ru-RU" sz="3100" dirty="0" smtClean="0">
                <a:solidFill>
                  <a:schemeClr val="tx1"/>
                </a:solidFill>
              </a:rPr>
              <a:t> на дизельном двигателе</a:t>
            </a:r>
            <a:br>
              <a:rPr lang="ru-RU" sz="3100" dirty="0" smtClean="0">
                <a:solidFill>
                  <a:schemeClr val="tx1"/>
                </a:solidFill>
              </a:rPr>
            </a:br>
            <a:r>
              <a:rPr lang="ru-RU" sz="3100" dirty="0" smtClean="0">
                <a:solidFill>
                  <a:schemeClr val="tx1"/>
                </a:solidFill>
              </a:rPr>
              <a:t/>
            </a:r>
            <a:br>
              <a:rPr lang="ru-RU" sz="3100" dirty="0" smtClean="0">
                <a:solidFill>
                  <a:schemeClr val="tx1"/>
                </a:solidFill>
              </a:rPr>
            </a:br>
            <a:r>
              <a:rPr lang="ru-RU" sz="3100" dirty="0" smtClean="0">
                <a:solidFill>
                  <a:schemeClr val="tx1"/>
                </a:solidFill>
              </a:rPr>
              <a:t> </a:t>
            </a:r>
            <a:r>
              <a:rPr lang="ru-RU" sz="3100" b="1" dirty="0" smtClean="0">
                <a:solidFill>
                  <a:schemeClr val="tx1"/>
                </a:solidFill>
              </a:rPr>
              <a:t>а) </a:t>
            </a:r>
            <a:r>
              <a:rPr lang="ru-RU" sz="3100" b="1" dirty="0" err="1" smtClean="0">
                <a:solidFill>
                  <a:schemeClr val="tx1"/>
                </a:solidFill>
              </a:rPr>
              <a:t>Мерседес-Бенц</a:t>
            </a:r>
            <a:r>
              <a:rPr lang="ru-RU" sz="3100" b="1" dirty="0" smtClean="0">
                <a:solidFill>
                  <a:schemeClr val="tx1"/>
                </a:solidFill>
                <a:latin typeface="Times New Roman" pitchFamily="18" charset="0"/>
                <a:cs typeface="Times New Roman" pitchFamily="18" charset="0"/>
              </a:rPr>
              <a:t>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Б) </a:t>
            </a:r>
            <a:r>
              <a:rPr lang="ru-RU" sz="3100" b="1" dirty="0" err="1" smtClean="0">
                <a:solidFill>
                  <a:schemeClr val="tx1"/>
                </a:solidFill>
                <a:latin typeface="Times New Roman" pitchFamily="18" charset="0"/>
                <a:cs typeface="Times New Roman" pitchFamily="18" charset="0"/>
              </a:rPr>
              <a:t>Рено</a:t>
            </a: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в) Газ</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г) </a:t>
            </a:r>
            <a:r>
              <a:rPr lang="ru-RU" sz="3100" b="1" dirty="0" err="1" smtClean="0">
                <a:solidFill>
                  <a:schemeClr val="tx1"/>
                </a:solidFill>
                <a:latin typeface="Times New Roman" pitchFamily="18" charset="0"/>
                <a:cs typeface="Times New Roman" pitchFamily="18" charset="0"/>
              </a:rPr>
              <a:t>Бентли</a:t>
            </a:r>
            <a:r>
              <a:rPr lang="ru-RU" sz="3100" dirty="0" smtClean="0">
                <a:solidFill>
                  <a:schemeClr val="tx1"/>
                </a:solidFill>
              </a:rPr>
              <a:t/>
            </a:r>
            <a:br>
              <a:rPr lang="ru-RU" sz="3100" dirty="0" smtClean="0">
                <a:solidFill>
                  <a:schemeClr val="tx1"/>
                </a:solidFill>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858218"/>
          </a:xfrm>
        </p:spPr>
        <p:txBody>
          <a:bodyPr>
            <a:normAutofit/>
          </a:bodyPr>
          <a:lstStyle/>
          <a:p>
            <a:r>
              <a:rPr lang="ru-RU" sz="3200" b="1" dirty="0" smtClean="0">
                <a:solidFill>
                  <a:schemeClr val="tx1"/>
                </a:solidFill>
                <a:latin typeface="Times New Roman" pitchFamily="18" charset="0"/>
                <a:cs typeface="Times New Roman" pitchFamily="18" charset="0"/>
              </a:rPr>
              <a:t>Ответ на 11 вопрос: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а) </a:t>
            </a:r>
            <a:r>
              <a:rPr lang="ru-RU" sz="3200" dirty="0" smtClean="0">
                <a:solidFill>
                  <a:schemeClr val="tx1"/>
                </a:solidFill>
              </a:rPr>
              <a:t>Мерседес-Бенц-260</a:t>
            </a:r>
            <a:r>
              <a:rPr lang="en-US" sz="3200" dirty="0" smtClean="0">
                <a:solidFill>
                  <a:schemeClr val="tx1"/>
                </a:solidFill>
              </a:rPr>
              <a:t>D</a:t>
            </a:r>
            <a:r>
              <a:rPr lang="ru-RU" sz="3200" b="1" dirty="0" smtClean="0">
                <a:solidFill>
                  <a:schemeClr val="tx1"/>
                </a:solidFill>
                <a:latin typeface="Times New Roman" pitchFamily="18" charset="0"/>
                <a:cs typeface="Times New Roman" pitchFamily="18" charset="0"/>
              </a:rPr>
              <a:t>    </a:t>
            </a:r>
            <a:endParaRPr lang="ru-RU" b="1" dirty="0">
              <a:solidFill>
                <a:schemeClr val="tx1"/>
              </a:solidFill>
            </a:endParaRPr>
          </a:p>
        </p:txBody>
      </p:sp>
      <p:pic>
        <p:nvPicPr>
          <p:cNvPr id="12290" name="Picture 2" descr="http://www.up-pro.ru/imgs/news/daty/jan/28/mercedes-260D.jpg"/>
          <p:cNvPicPr>
            <a:picLocks noChangeAspect="1" noChangeArrowheads="1"/>
          </p:cNvPicPr>
          <p:nvPr/>
        </p:nvPicPr>
        <p:blipFill>
          <a:blip r:embed="rId2" cstate="print"/>
          <a:srcRect/>
          <a:stretch>
            <a:fillRect/>
          </a:stretch>
        </p:blipFill>
        <p:spPr bwMode="auto">
          <a:xfrm>
            <a:off x="1835696" y="2204864"/>
            <a:ext cx="5405480" cy="429407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74638"/>
            <a:ext cx="8892480" cy="5674642"/>
          </a:xfrm>
        </p:spPr>
        <p:txBody>
          <a:bodyPr>
            <a:normAutofit fontScale="90000"/>
          </a:bodyPr>
          <a:lstStyle/>
          <a:p>
            <a:r>
              <a:rPr lang="ru-RU" sz="3600" b="1" dirty="0" smtClean="0">
                <a:solidFill>
                  <a:schemeClr val="tx1"/>
                </a:solidFill>
                <a:latin typeface="Times New Roman" pitchFamily="18" charset="0"/>
                <a:cs typeface="Times New Roman" pitchFamily="18" charset="0"/>
              </a:rPr>
              <a:t>12 вопрос:  </a:t>
            </a:r>
            <a:br>
              <a:rPr lang="ru-RU" sz="3600" b="1" dirty="0" smtClean="0">
                <a:solidFill>
                  <a:schemeClr val="tx1"/>
                </a:solidFill>
                <a:latin typeface="Times New Roman" pitchFamily="18" charset="0"/>
                <a:cs typeface="Times New Roman" pitchFamily="18" charset="0"/>
              </a:rPr>
            </a:br>
            <a:r>
              <a:rPr lang="ru-RU" sz="2700" dirty="0" smtClean="0">
                <a:solidFill>
                  <a:schemeClr val="tx1"/>
                </a:solidFill>
              </a:rPr>
              <a:t>Кук был известен своим терпимым и дружеским отношением к коренным жителям посещаемых им территорий. Совершил своеобразную революцию в мореплавании, научившись успешно бороться с такой опасной и широко распространённой в то время болезнью, как</a:t>
            </a:r>
            <a:r>
              <a:rPr lang="ru-RU" sz="3100" dirty="0" smtClean="0">
                <a:solidFill>
                  <a:schemeClr val="tx1"/>
                </a:solidFill>
              </a:rPr>
              <a:t/>
            </a:r>
            <a:br>
              <a:rPr lang="ru-RU" sz="3100" dirty="0" smtClean="0">
                <a:solidFill>
                  <a:schemeClr val="tx1"/>
                </a:solidFill>
              </a:rPr>
            </a:br>
            <a:r>
              <a:rPr lang="ru-RU" sz="3100" dirty="0" smtClean="0">
                <a:solidFill>
                  <a:schemeClr val="tx1"/>
                </a:solidFill>
              </a:rPr>
              <a:t/>
            </a:r>
            <a:br>
              <a:rPr lang="ru-RU" sz="3100" dirty="0" smtClean="0">
                <a:solidFill>
                  <a:schemeClr val="tx1"/>
                </a:solidFill>
              </a:rPr>
            </a:br>
            <a:r>
              <a:rPr lang="ru-RU" sz="3100" b="1" dirty="0" smtClean="0">
                <a:solidFill>
                  <a:schemeClr val="tx1"/>
                </a:solidFill>
              </a:rPr>
              <a:t>а) малярия</a:t>
            </a:r>
            <a:br>
              <a:rPr lang="ru-RU" sz="3100" b="1" dirty="0" smtClean="0">
                <a:solidFill>
                  <a:schemeClr val="tx1"/>
                </a:solidFill>
              </a:rPr>
            </a:br>
            <a:r>
              <a:rPr lang="ru-RU" sz="3100" b="1" dirty="0" smtClean="0">
                <a:solidFill>
                  <a:schemeClr val="tx1"/>
                </a:solidFill>
              </a:rPr>
              <a:t>б) цинга</a:t>
            </a:r>
            <a:br>
              <a:rPr lang="ru-RU" sz="3100" b="1" dirty="0" smtClean="0">
                <a:solidFill>
                  <a:schemeClr val="tx1"/>
                </a:solidFill>
              </a:rPr>
            </a:br>
            <a:r>
              <a:rPr lang="ru-RU" sz="3100" b="1" dirty="0" smtClean="0">
                <a:solidFill>
                  <a:schemeClr val="tx1"/>
                </a:solidFill>
              </a:rPr>
              <a:t>в) дизентерия</a:t>
            </a:r>
            <a:br>
              <a:rPr lang="ru-RU" sz="3100" b="1" dirty="0" smtClean="0">
                <a:solidFill>
                  <a:schemeClr val="tx1"/>
                </a:solidFill>
              </a:rPr>
            </a:br>
            <a:r>
              <a:rPr lang="ru-RU" sz="3100" b="1" dirty="0" smtClean="0">
                <a:solidFill>
                  <a:schemeClr val="tx1"/>
                </a:solidFill>
              </a:rPr>
              <a:t>г) туберкулёз</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t>
            </a:r>
            <a:r>
              <a:rPr lang="ru-RU" dirty="0" smtClean="0"/>
              <a:t/>
            </a:r>
            <a:br>
              <a:rPr lang="ru-RU" dirty="0" smtClean="0"/>
            </a:br>
            <a:endParaRPr lang="ru-RU" dirty="0"/>
          </a:p>
        </p:txBody>
      </p:sp>
      <p:pic>
        <p:nvPicPr>
          <p:cNvPr id="11266" name="Picture 2" descr="http://stories-of-success.ru/files/djeyms-kuk-2.jpg"/>
          <p:cNvPicPr>
            <a:picLocks noChangeAspect="1" noChangeArrowheads="1"/>
          </p:cNvPicPr>
          <p:nvPr/>
        </p:nvPicPr>
        <p:blipFill>
          <a:blip r:embed="rId2" cstate="print"/>
          <a:srcRect/>
          <a:stretch>
            <a:fillRect/>
          </a:stretch>
        </p:blipFill>
        <p:spPr bwMode="auto">
          <a:xfrm>
            <a:off x="3059832" y="3140968"/>
            <a:ext cx="5106144" cy="339558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002234"/>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Ответ на 12 вопрос: </a:t>
            </a:r>
            <a:r>
              <a:rPr lang="ru-RU" sz="3200" b="1" dirty="0" smtClean="0">
                <a:solidFill>
                  <a:schemeClr val="tx1"/>
                </a:solidFill>
              </a:rPr>
              <a:t>б) цинга</a:t>
            </a:r>
            <a:br>
              <a:rPr lang="ru-RU" sz="3200" b="1" dirty="0" smtClean="0">
                <a:solidFill>
                  <a:schemeClr val="tx1"/>
                </a:solidFill>
              </a:rPr>
            </a:br>
            <a:r>
              <a:rPr lang="ru-RU" sz="3200" b="1" dirty="0" smtClean="0">
                <a:solidFill>
                  <a:schemeClr val="tx1"/>
                </a:solidFill>
              </a:rPr>
              <a:t>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2800" dirty="0" smtClean="0">
                <a:solidFill>
                  <a:schemeClr val="tx1"/>
                </a:solidFill>
              </a:rPr>
              <a:t> Смертность от неё во время его плаваний практически была сведена к нулю.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sz="3600" dirty="0">
              <a:solidFill>
                <a:schemeClr val="tx1"/>
              </a:solidFill>
              <a:latin typeface="Times New Roman" pitchFamily="18" charset="0"/>
              <a:cs typeface="Times New Roman" pitchFamily="18" charset="0"/>
            </a:endParaRPr>
          </a:p>
        </p:txBody>
      </p:sp>
      <p:pic>
        <p:nvPicPr>
          <p:cNvPr id="10242" name="Picture 2" descr="http://www.history-names.ru/k/images/kuk_3.jpg"/>
          <p:cNvPicPr>
            <a:picLocks noChangeAspect="1" noChangeArrowheads="1"/>
          </p:cNvPicPr>
          <p:nvPr/>
        </p:nvPicPr>
        <p:blipFill>
          <a:blip r:embed="rId2" cstate="print"/>
          <a:srcRect/>
          <a:stretch>
            <a:fillRect/>
          </a:stretch>
        </p:blipFill>
        <p:spPr bwMode="auto">
          <a:xfrm>
            <a:off x="305633" y="2134665"/>
            <a:ext cx="7506727" cy="42466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0"/>
            <a:ext cx="7467600" cy="2924944"/>
          </a:xfrm>
        </p:spPr>
        <p:txBody>
          <a:bodyPr>
            <a:normAutofit fontScale="90000"/>
          </a:bodyPr>
          <a:lstStyle/>
          <a:p>
            <a:pPr algn="ctr"/>
            <a:r>
              <a:rPr lang="ru-RU" sz="4000" b="1" dirty="0" smtClean="0">
                <a:solidFill>
                  <a:schemeClr val="tx1"/>
                </a:solidFill>
                <a:latin typeface="Times New Roman" pitchFamily="18" charset="0"/>
                <a:cs typeface="Times New Roman" pitchFamily="18" charset="0"/>
              </a:rPr>
              <a:t>13 вопрос: </a:t>
            </a:r>
            <a:br>
              <a:rPr lang="ru-RU" sz="40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Прослушайте отрывок из музыкальной композиции</a:t>
            </a:r>
            <a:r>
              <a:rPr lang="ru-RU" sz="3100" b="1" dirty="0" smtClean="0">
                <a:solidFill>
                  <a:schemeClr val="tx1"/>
                </a:solidFill>
                <a:latin typeface="Times New Roman" pitchFamily="18" charset="0"/>
                <a:cs typeface="Times New Roman" pitchFamily="18" charset="0"/>
              </a:rPr>
              <a:t>… С кем она связана из наших замечательных людей?</a:t>
            </a: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dirty="0"/>
          </a:p>
        </p:txBody>
      </p:sp>
      <p:sp>
        <p:nvSpPr>
          <p:cNvPr id="49154" name="AutoShape 2"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6" name="AutoShape 4"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8" name="AutoShape 6"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60" name="Picture 8" descr="http://www.fainaidea.com/wp-content/uploads/2015/06/1354542445_vector-music-spectrum_1366x768.jpg"/>
          <p:cNvPicPr>
            <a:picLocks noChangeAspect="1" noChangeArrowheads="1"/>
          </p:cNvPicPr>
          <p:nvPr/>
        </p:nvPicPr>
        <p:blipFill>
          <a:blip r:embed="rId2" cstate="print"/>
          <a:srcRect/>
          <a:stretch>
            <a:fillRect/>
          </a:stretch>
        </p:blipFill>
        <p:spPr bwMode="auto">
          <a:xfrm>
            <a:off x="827584" y="2780928"/>
            <a:ext cx="6768752" cy="380580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chemeClr val="tx1"/>
                </a:solidFill>
              </a:rPr>
              <a:t>13 ответ: Эта песня на стихи Гейне</a:t>
            </a:r>
            <a:endParaRPr lang="ru-RU" dirty="0">
              <a:solidFill>
                <a:schemeClr val="tx1"/>
              </a:solidFill>
            </a:endParaRPr>
          </a:p>
        </p:txBody>
      </p:sp>
      <p:pic>
        <p:nvPicPr>
          <p:cNvPr id="8194" name="Picture 2" descr="http://stories-of-success.ru/files/g-gejne-2.jpg"/>
          <p:cNvPicPr>
            <a:picLocks noChangeAspect="1" noChangeArrowheads="1"/>
          </p:cNvPicPr>
          <p:nvPr/>
        </p:nvPicPr>
        <p:blipFill>
          <a:blip r:embed="rId2" cstate="print"/>
          <a:srcRect/>
          <a:stretch>
            <a:fillRect/>
          </a:stretch>
        </p:blipFill>
        <p:spPr bwMode="auto">
          <a:xfrm>
            <a:off x="1403648" y="1772816"/>
            <a:ext cx="5753100" cy="431482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a:bodyPr>
          <a:lstStyle/>
          <a:p>
            <a:pPr algn="ctr"/>
            <a:r>
              <a:rPr lang="ru-RU" sz="3200" b="1" dirty="0" smtClean="0">
                <a:solidFill>
                  <a:schemeClr val="tx1"/>
                </a:solidFill>
                <a:latin typeface="Times New Roman" pitchFamily="18" charset="0"/>
                <a:cs typeface="Times New Roman" pitchFamily="18" charset="0"/>
              </a:rPr>
              <a:t>14  вопрос: </a:t>
            </a:r>
            <a:r>
              <a:rPr lang="ru-RU" sz="3200" dirty="0" smtClean="0"/>
              <a:t/>
            </a:r>
            <a:br>
              <a:rPr lang="ru-RU" sz="3200" dirty="0" smtClean="0"/>
            </a:br>
            <a:endParaRPr lang="ru-RU" sz="3600" dirty="0">
              <a:solidFill>
                <a:schemeClr val="tx1"/>
              </a:solidFill>
              <a:latin typeface="Times New Roman" pitchFamily="18" charset="0"/>
              <a:cs typeface="Times New Roman" pitchFamily="18" charset="0"/>
            </a:endParaRPr>
          </a:p>
        </p:txBody>
      </p:sp>
      <p:pic>
        <p:nvPicPr>
          <p:cNvPr id="4" name="Picture 2" descr="http://www.filipoc.ru/attaches/jokes/rebus/cb919b92658e526a247ce2d123637d84.png"/>
          <p:cNvPicPr>
            <a:picLocks noChangeAspect="1" noChangeArrowheads="1"/>
          </p:cNvPicPr>
          <p:nvPr/>
        </p:nvPicPr>
        <p:blipFill>
          <a:blip r:embed="rId2" cstate="print"/>
          <a:srcRect/>
          <a:stretch>
            <a:fillRect/>
          </a:stretch>
        </p:blipFill>
        <p:spPr bwMode="auto">
          <a:xfrm>
            <a:off x="971600" y="1196752"/>
            <a:ext cx="6480721" cy="2592288"/>
          </a:xfrm>
          <a:prstGeom prst="rect">
            <a:avLst/>
          </a:prstGeom>
          <a:noFill/>
        </p:spPr>
      </p:pic>
      <p:pic>
        <p:nvPicPr>
          <p:cNvPr id="3" name="Picture 2" descr="http://pesochnizza.ru/wp-content/uploads/2012/07/mendeleev.jpg"/>
          <p:cNvPicPr>
            <a:picLocks noChangeAspect="1" noChangeArrowheads="1"/>
          </p:cNvPicPr>
          <p:nvPr/>
        </p:nvPicPr>
        <p:blipFill>
          <a:blip r:embed="rId3" cstate="print"/>
          <a:srcRect/>
          <a:stretch>
            <a:fillRect/>
          </a:stretch>
        </p:blipFill>
        <p:spPr bwMode="auto">
          <a:xfrm>
            <a:off x="1331640" y="3789040"/>
            <a:ext cx="5688632" cy="28443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412776"/>
            <a:ext cx="5976664" cy="5945314"/>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1 вопрос о Джеймсе Куке:</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sz="2800" dirty="0" smtClean="0"/>
              <a:t> </a:t>
            </a:r>
            <a:r>
              <a:rPr lang="ru-RU" sz="2800" dirty="0" smtClean="0">
                <a:solidFill>
                  <a:schemeClr val="tx1"/>
                </a:solidFill>
              </a:rPr>
              <a:t>В </a:t>
            </a:r>
            <a:r>
              <a:rPr lang="ru-RU" sz="2800" dirty="0" smtClean="0">
                <a:solidFill>
                  <a:schemeClr val="tx1"/>
                </a:solidFill>
                <a:hlinkClick r:id="rId3" tooltip="1736 год"/>
              </a:rPr>
              <a:t>1736 году</a:t>
            </a:r>
            <a:r>
              <a:rPr lang="ru-RU" sz="2800" dirty="0" smtClean="0">
                <a:solidFill>
                  <a:schemeClr val="tx1"/>
                </a:solidFill>
              </a:rPr>
              <a:t> семья Кука переезжает в деревню и Кука отдают в местную школу (превращённую ныне в музей). После пяти лет учёбы Джеймс  начинает работать на ферме под началом своего отца. В возрасте восемнадцати лет он нанимается …… на </a:t>
            </a:r>
            <a:r>
              <a:rPr lang="ru-RU" sz="2800" dirty="0" smtClean="0">
                <a:solidFill>
                  <a:schemeClr val="tx1"/>
                </a:solidFill>
                <a:hlinkClick r:id="rId4" tooltip="Угольщик (судно)"/>
              </a:rPr>
              <a:t>угольщик</a:t>
            </a:r>
            <a:r>
              <a:rPr lang="ru-RU" sz="2800" dirty="0" smtClean="0">
                <a:solidFill>
                  <a:schemeClr val="tx1"/>
                </a:solidFill>
              </a:rPr>
              <a:t> «Геркулес» </a:t>
            </a:r>
            <a:r>
              <a:rPr lang="ru-RU" sz="2800" dirty="0" err="1" smtClean="0">
                <a:solidFill>
                  <a:schemeClr val="tx1"/>
                </a:solidFill>
              </a:rPr>
              <a:t>Уокеров</a:t>
            </a:r>
            <a:r>
              <a:rPr lang="ru-RU" sz="2800" dirty="0" smtClean="0">
                <a:solidFill>
                  <a:schemeClr val="tx1"/>
                </a:solidFill>
              </a:rPr>
              <a:t>. Так начинается морская жизнь Джеймса Кука. </a:t>
            </a: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А) матросом        б) коком</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в) юнгой       г) боцманом </a:t>
            </a:r>
            <a:r>
              <a:rPr lang="ru-RU" sz="2700" dirty="0" smtClean="0">
                <a:solidFill>
                  <a:schemeClr val="tx1"/>
                </a:solidFill>
              </a:rPr>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pic>
        <p:nvPicPr>
          <p:cNvPr id="34818" name="Picture 2" descr="https://www.rit-agent.net/upload/medialibrary/0eb/0eb064fa25616b8cbc6c4c8f7b7e656e.jpg"/>
          <p:cNvPicPr>
            <a:picLocks noChangeAspect="1" noChangeArrowheads="1"/>
          </p:cNvPicPr>
          <p:nvPr/>
        </p:nvPicPr>
        <p:blipFill>
          <a:blip r:embed="rId5" cstate="print"/>
          <a:srcRect/>
          <a:stretch>
            <a:fillRect/>
          </a:stretch>
        </p:blipFill>
        <p:spPr bwMode="auto">
          <a:xfrm>
            <a:off x="6156176" y="476672"/>
            <a:ext cx="2381250" cy="32956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19256" cy="3874442"/>
          </a:xfrm>
        </p:spPr>
        <p:txBody>
          <a:bodyPr>
            <a:noAutofit/>
          </a:bodyPr>
          <a:lstStyle/>
          <a:p>
            <a:pPr algn="ctr"/>
            <a:r>
              <a:rPr lang="ru-RU" sz="3600" b="1" dirty="0" smtClean="0">
                <a:solidFill>
                  <a:schemeClr val="tx1"/>
                </a:solidFill>
                <a:latin typeface="Times New Roman" pitchFamily="18" charset="0"/>
                <a:cs typeface="Times New Roman" pitchFamily="18" charset="0"/>
              </a:rPr>
              <a:t>Ответ 14 вопрос:</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рисование            </a:t>
            </a:r>
            <a:r>
              <a:rPr lang="ru-RU" sz="3600" b="1" dirty="0" err="1" smtClean="0">
                <a:solidFill>
                  <a:schemeClr val="tx1"/>
                </a:solidFill>
                <a:latin typeface="Times New Roman" pitchFamily="18" charset="0"/>
                <a:cs typeface="Times New Roman" pitchFamily="18" charset="0"/>
              </a:rPr>
              <a:t>менделеев</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endParaRPr lang="ru-RU" sz="3600" dirty="0"/>
          </a:p>
        </p:txBody>
      </p:sp>
      <p:sp>
        <p:nvSpPr>
          <p:cNvPr id="4" name="Прямоугольник 3"/>
          <p:cNvSpPr/>
          <p:nvPr/>
        </p:nvSpPr>
        <p:spPr>
          <a:xfrm>
            <a:off x="611560" y="1844824"/>
            <a:ext cx="7672353" cy="369332"/>
          </a:xfrm>
          <a:prstGeom prst="rect">
            <a:avLst/>
          </a:prstGeom>
        </p:spPr>
        <p:txBody>
          <a:bodyPr wrap="square">
            <a:spAutoFit/>
          </a:bodyPr>
          <a:lstStyle/>
          <a:p>
            <a:r>
              <a:rPr lang="ru-RU" dirty="0"/>
              <a:t>                                 </a:t>
            </a:r>
          </a:p>
        </p:txBody>
      </p:sp>
      <p:pic>
        <p:nvPicPr>
          <p:cNvPr id="5" name="Picture 2" descr="https://chrontime.com/public/publication_ru/0/148/repin1.jpg"/>
          <p:cNvPicPr>
            <a:picLocks noChangeAspect="1" noChangeArrowheads="1"/>
          </p:cNvPicPr>
          <p:nvPr/>
        </p:nvPicPr>
        <p:blipFill>
          <a:blip r:embed="rId2" cstate="print"/>
          <a:srcRect/>
          <a:stretch>
            <a:fillRect/>
          </a:stretch>
        </p:blipFill>
        <p:spPr bwMode="auto">
          <a:xfrm>
            <a:off x="323528" y="2924944"/>
            <a:ext cx="4641053" cy="3096344"/>
          </a:xfrm>
          <a:prstGeom prst="rect">
            <a:avLst/>
          </a:prstGeom>
          <a:noFill/>
        </p:spPr>
      </p:pic>
      <p:pic>
        <p:nvPicPr>
          <p:cNvPr id="6146" name="Picture 2" descr="http://www1.lti-gti.ru/museum/foto/mendeleev.jpg"/>
          <p:cNvPicPr>
            <a:picLocks noChangeAspect="1" noChangeArrowheads="1"/>
          </p:cNvPicPr>
          <p:nvPr/>
        </p:nvPicPr>
        <p:blipFill>
          <a:blip r:embed="rId3" cstate="print"/>
          <a:srcRect/>
          <a:stretch>
            <a:fillRect/>
          </a:stretch>
        </p:blipFill>
        <p:spPr bwMode="auto">
          <a:xfrm>
            <a:off x="5148064" y="2276872"/>
            <a:ext cx="2943024" cy="3600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786322"/>
            <a:ext cx="7467600" cy="1720472"/>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15 вопрос: </a:t>
            </a:r>
            <a:r>
              <a:rPr lang="ru-RU" sz="3200" dirty="0" smtClean="0">
                <a:solidFill>
                  <a:schemeClr val="tx1"/>
                </a:solidFill>
                <a:latin typeface="Times New Roman" pitchFamily="18" charset="0"/>
                <a:cs typeface="Times New Roman" pitchFamily="18" charset="0"/>
              </a:rPr>
              <a:t>Джеймс Кук провёл три экспедиции, </a:t>
            </a:r>
            <a:r>
              <a:rPr lang="ru-RU" sz="2800" dirty="0" smtClean="0">
                <a:solidFill>
                  <a:schemeClr val="tx1"/>
                </a:solidFill>
              </a:rPr>
              <a:t>50-летний капитан был убит жителями Гавайских островов во время своей третьей экспедиции. </a:t>
            </a:r>
            <a:br>
              <a:rPr lang="ru-RU" sz="2800" dirty="0" smtClean="0">
                <a:solidFill>
                  <a:schemeClr val="tx1"/>
                </a:solidFill>
              </a:rPr>
            </a:br>
            <a:r>
              <a:rPr lang="ru-RU" sz="2800" dirty="0" smtClean="0">
                <a:solidFill>
                  <a:schemeClr val="tx1"/>
                </a:solidFill>
              </a:rPr>
              <a:t>Что из перечисленного не относится к результатам первой экспедиции Кука:</a:t>
            </a:r>
            <a:br>
              <a:rPr lang="ru-RU" sz="2800" dirty="0" smtClean="0">
                <a:solidFill>
                  <a:schemeClr val="tx1"/>
                </a:solidFill>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3200" dirty="0" smtClean="0"/>
              <a:t/>
            </a:r>
            <a:br>
              <a:rPr lang="ru-RU" sz="3200" dirty="0" smtClean="0"/>
            </a:br>
            <a:r>
              <a:rPr lang="ru-RU" sz="2700" dirty="0" smtClean="0">
                <a:solidFill>
                  <a:schemeClr val="tx1"/>
                </a:solidFill>
              </a:rPr>
              <a:t>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sp>
        <p:nvSpPr>
          <p:cNvPr id="3" name="Прямоугольник 2"/>
          <p:cNvSpPr/>
          <p:nvPr/>
        </p:nvSpPr>
        <p:spPr>
          <a:xfrm>
            <a:off x="539552" y="3244334"/>
            <a:ext cx="6086055" cy="1200329"/>
          </a:xfrm>
          <a:prstGeom prst="rect">
            <a:avLst/>
          </a:prstGeom>
        </p:spPr>
        <p:txBody>
          <a:bodyPr wrap="square">
            <a:spAutoFit/>
          </a:bodyPr>
          <a:lstStyle/>
          <a:p>
            <a:endParaRPr lang="ru-RU" b="1" dirty="0" smtClean="0"/>
          </a:p>
          <a:p>
            <a:endParaRPr lang="ru-RU" b="1" dirty="0" smtClean="0"/>
          </a:p>
          <a:p>
            <a:endParaRPr lang="ru-RU" b="1" dirty="0" smtClean="0"/>
          </a:p>
          <a:p>
            <a:endParaRPr lang="ru-RU" b="1" dirty="0"/>
          </a:p>
        </p:txBody>
      </p:sp>
      <p:sp>
        <p:nvSpPr>
          <p:cNvPr id="6" name="Прямоугольник 5"/>
          <p:cNvSpPr/>
          <p:nvPr/>
        </p:nvSpPr>
        <p:spPr>
          <a:xfrm>
            <a:off x="539552" y="3284984"/>
            <a:ext cx="7848872" cy="3046988"/>
          </a:xfrm>
          <a:prstGeom prst="rect">
            <a:avLst/>
          </a:prstGeom>
        </p:spPr>
        <p:txBody>
          <a:bodyPr wrap="square">
            <a:spAutoFit/>
          </a:bodyPr>
          <a:lstStyle/>
          <a:p>
            <a:pPr marL="342900" indent="-342900">
              <a:buAutoNum type="arabicParenR"/>
            </a:pPr>
            <a:r>
              <a:rPr lang="ru-RU" sz="2400" dirty="0" smtClean="0"/>
              <a:t>Новая Зеландия — это два самостоятельных острова, разделённые узким проливом ;</a:t>
            </a:r>
          </a:p>
          <a:p>
            <a:pPr marL="342900" indent="-342900">
              <a:buAutoNum type="arabicParenR"/>
            </a:pPr>
            <a:r>
              <a:rPr lang="ru-RU" sz="2400" dirty="0" smtClean="0"/>
              <a:t>Был открыт целый ряд островов и архипелагов в Тихом океане </a:t>
            </a:r>
          </a:p>
          <a:p>
            <a:pPr marL="342900" indent="-342900">
              <a:buAutoNum type="arabicParenR"/>
            </a:pPr>
            <a:r>
              <a:rPr lang="ru-RU" sz="2400" dirty="0" smtClean="0"/>
              <a:t>Удалось нанести на карту несколько сотен миль восточного побережья Австралии;</a:t>
            </a:r>
          </a:p>
          <a:p>
            <a:r>
              <a:rPr lang="ru-RU" sz="2400" dirty="0" smtClean="0"/>
              <a:t>4) Был открыт пролив между Австралией и Новой Гвинеей.</a:t>
            </a:r>
            <a:endParaRPr lang="ru-RU"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29026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Ответ на 15 вопрос</a:t>
            </a:r>
            <a:r>
              <a:rPr lang="ru-RU" sz="2700" b="1" dirty="0" smtClean="0">
                <a:solidFill>
                  <a:schemeClr val="tx1"/>
                </a:solidFill>
                <a:latin typeface="Times New Roman" pitchFamily="18" charset="0"/>
                <a:cs typeface="Times New Roman" pitchFamily="18" charset="0"/>
              </a:rPr>
              <a:t>:</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2) </a:t>
            </a:r>
            <a:r>
              <a:rPr lang="ru-RU" sz="2800" dirty="0" smtClean="0">
                <a:solidFill>
                  <a:schemeClr val="tx1"/>
                </a:solidFill>
              </a:rPr>
              <a:t>Был открыт целый ряд островов и архипелагов в Тихом океане во второй экспедиции Кука</a:t>
            </a:r>
            <a:r>
              <a:rPr lang="ru-RU" sz="2800" dirty="0" smtClean="0"/>
              <a:t/>
            </a:r>
            <a:br>
              <a:rPr lang="ru-RU" sz="2800" dirty="0" smtClean="0"/>
            </a:br>
            <a:endParaRPr lang="ru-RU" sz="2700" dirty="0">
              <a:solidFill>
                <a:schemeClr val="tx1"/>
              </a:solidFill>
            </a:endParaRPr>
          </a:p>
        </p:txBody>
      </p:sp>
      <p:pic>
        <p:nvPicPr>
          <p:cNvPr id="4098" name="Picture 2" descr="http://x-files.org.ua/images/articles/kuk_1.jpg"/>
          <p:cNvPicPr>
            <a:picLocks noChangeAspect="1" noChangeArrowheads="1"/>
          </p:cNvPicPr>
          <p:nvPr/>
        </p:nvPicPr>
        <p:blipFill>
          <a:blip r:embed="rId2" cstate="print"/>
          <a:srcRect/>
          <a:stretch>
            <a:fillRect/>
          </a:stretch>
        </p:blipFill>
        <p:spPr bwMode="auto">
          <a:xfrm>
            <a:off x="1187624" y="2348880"/>
            <a:ext cx="5905500" cy="40005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136904" cy="7776864"/>
          </a:xfrm>
        </p:spPr>
        <p:txBody>
          <a:bodyPr>
            <a:noAutofit/>
          </a:bodyPr>
          <a:lstStyle/>
          <a:p>
            <a:r>
              <a:rPr lang="ru-RU" sz="3200" b="1" dirty="0" smtClean="0">
                <a:solidFill>
                  <a:schemeClr val="tx1"/>
                </a:solidFill>
                <a:latin typeface="Times New Roman" pitchFamily="18" charset="0"/>
                <a:cs typeface="Times New Roman" pitchFamily="18" charset="0"/>
              </a:rPr>
              <a:t>16 вопрос: </a:t>
            </a:r>
            <a:r>
              <a:rPr lang="ru-RU" sz="2800" dirty="0" smtClean="0">
                <a:solidFill>
                  <a:schemeClr val="tx1"/>
                </a:solidFill>
                <a:latin typeface="Times New Roman" pitchFamily="18" charset="0"/>
                <a:cs typeface="Times New Roman" pitchFamily="18" charset="0"/>
              </a:rPr>
              <a:t>Свифта Джонатана называли мастером сатиры. В его произведениях есть </a:t>
            </a:r>
            <a:r>
              <a:rPr lang="ru-RU" sz="2800" dirty="0" smtClean="0">
                <a:solidFill>
                  <a:schemeClr val="tx1"/>
                </a:solidFill>
              </a:rPr>
              <a:t>сатирические памфлеты и поэмы. В «Сказке бочки» Свифт высмеивал теологические (богословские) споры,</a:t>
            </a:r>
            <a:br>
              <a:rPr lang="ru-RU" sz="2800" dirty="0" smtClean="0">
                <a:solidFill>
                  <a:schemeClr val="tx1"/>
                </a:solidFill>
              </a:rPr>
            </a:br>
            <a:r>
              <a:rPr lang="ru-RU" sz="2800" dirty="0" smtClean="0">
                <a:solidFill>
                  <a:schemeClr val="tx1"/>
                </a:solidFill>
              </a:rPr>
              <a:t> а в ………описал знаменитую аллегорию непримиримой борьбы </a:t>
            </a:r>
            <a:r>
              <a:rPr lang="ru-RU" sz="2800" dirty="0" err="1" smtClean="0">
                <a:solidFill>
                  <a:schemeClr val="tx1"/>
                </a:solidFill>
              </a:rPr>
              <a:t>тупоконечников</a:t>
            </a:r>
            <a:r>
              <a:rPr lang="ru-RU" sz="2800" dirty="0" smtClean="0">
                <a:solidFill>
                  <a:schemeClr val="tx1"/>
                </a:solidFill>
              </a:rPr>
              <a:t> против остроконечников. В этом произведении Свифт остроумно высмеял человеческие и общественные пороки. </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t> </a:t>
            </a:r>
            <a:r>
              <a:rPr lang="ru-RU" sz="2400" dirty="0" smtClean="0">
                <a:solidFill>
                  <a:schemeClr val="tx1"/>
                </a:solidFill>
              </a:rPr>
              <a:t>ПАМФЛЕ́Т - злободневная острая сатирическая статья, брошюра, обычно политического характера, направленная против </a:t>
            </a:r>
            <a:r>
              <a:rPr lang="ru-RU" sz="2400" dirty="0" err="1" smtClean="0">
                <a:solidFill>
                  <a:schemeClr val="tx1"/>
                </a:solidFill>
              </a:rPr>
              <a:t>кого-чего-н</a:t>
            </a:r>
            <a:r>
              <a:rPr lang="ru-RU" sz="2400" dirty="0" smtClean="0">
                <a:solidFill>
                  <a:schemeClr val="tx1"/>
                </a:solidFill>
              </a:rPr>
              <a:t>.</a:t>
            </a:r>
            <a:br>
              <a:rPr lang="ru-RU" sz="2400" dirty="0" smtClean="0">
                <a:solidFill>
                  <a:schemeClr val="tx1"/>
                </a:solidFill>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t/>
            </a:r>
            <a:br>
              <a:rPr lang="ru-RU" sz="3200" dirty="0" smtClean="0"/>
            </a:b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endParaRPr lang="ru-RU"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Ответ на 16 вопрос:</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dirty="0" smtClean="0">
                <a:solidFill>
                  <a:schemeClr val="tx1"/>
                </a:solidFill>
              </a:rPr>
              <a:t> «Путешествие Гулливера» </a:t>
            </a:r>
            <a:endParaRPr lang="ru-RU" dirty="0"/>
          </a:p>
        </p:txBody>
      </p:sp>
      <p:pic>
        <p:nvPicPr>
          <p:cNvPr id="2050" name="Picture 2" descr="https://i.ytimg.com/vi/U-zTS0MKLn8/maxresdefault.jpg"/>
          <p:cNvPicPr>
            <a:picLocks noChangeAspect="1" noChangeArrowheads="1"/>
          </p:cNvPicPr>
          <p:nvPr/>
        </p:nvPicPr>
        <p:blipFill>
          <a:blip r:embed="rId2" cstate="print"/>
          <a:srcRect/>
          <a:stretch>
            <a:fillRect/>
          </a:stretch>
        </p:blipFill>
        <p:spPr bwMode="auto">
          <a:xfrm>
            <a:off x="323528" y="1916832"/>
            <a:ext cx="7679101" cy="43204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chemeClr val="tx1"/>
                </a:solidFill>
                <a:latin typeface="Times New Roman" pitchFamily="18" charset="0"/>
                <a:cs typeface="Times New Roman" pitchFamily="18" charset="0"/>
              </a:rPr>
              <a:t>Спасибо за участие!</a:t>
            </a:r>
            <a:endParaRPr lang="ru-RU" sz="3600" b="1" dirty="0">
              <a:solidFill>
                <a:schemeClr val="tx1"/>
              </a:solidFill>
              <a:latin typeface="Times New Roman" pitchFamily="18" charset="0"/>
              <a:cs typeface="Times New Roman" pitchFamily="18" charset="0"/>
            </a:endParaRPr>
          </a:p>
        </p:txBody>
      </p:sp>
      <p:pic>
        <p:nvPicPr>
          <p:cNvPr id="5" name="Рисунок 4" descr="http://www.lib.tomsk.ru/mimg/w350/15608_JZL.jpg"/>
          <p:cNvPicPr/>
          <p:nvPr/>
        </p:nvPicPr>
        <p:blipFill>
          <a:blip r:embed="rId2" cstate="print"/>
          <a:srcRect/>
          <a:stretch>
            <a:fillRect/>
          </a:stretch>
        </p:blipFill>
        <p:spPr bwMode="auto">
          <a:xfrm>
            <a:off x="611560" y="1628800"/>
            <a:ext cx="7560840" cy="48603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1"/>
                </a:solidFill>
                <a:latin typeface="Times New Roman" pitchFamily="18" charset="0"/>
                <a:cs typeface="Times New Roman" pitchFamily="18" charset="0"/>
              </a:rPr>
              <a:t>Ответ на 1 вопрос:    в) юнгой</a:t>
            </a:r>
            <a:endParaRPr lang="ru-RU" sz="3600" b="1" dirty="0">
              <a:solidFill>
                <a:schemeClr val="tx1"/>
              </a:solidFill>
              <a:latin typeface="Times New Roman" pitchFamily="18" charset="0"/>
              <a:cs typeface="Times New Roman" pitchFamily="18" charset="0"/>
            </a:endParaRPr>
          </a:p>
        </p:txBody>
      </p:sp>
      <p:sp>
        <p:nvSpPr>
          <p:cNvPr id="5" name="Содержимое 4"/>
          <p:cNvSpPr>
            <a:spLocks noGrp="1"/>
          </p:cNvSpPr>
          <p:nvPr>
            <p:ph sz="quarter" idx="1"/>
          </p:nvPr>
        </p:nvSpPr>
        <p:spPr>
          <a:xfrm flipH="1">
            <a:off x="500034" y="1785926"/>
            <a:ext cx="3500462" cy="4429156"/>
          </a:xfrm>
        </p:spPr>
        <p:txBody>
          <a:bodyPr>
            <a:normAutofit/>
          </a:bodyPr>
          <a:lstStyle/>
          <a:p>
            <a:pPr>
              <a:buNone/>
            </a:pPr>
            <a:endParaRPr lang="ru-RU" dirty="0"/>
          </a:p>
        </p:txBody>
      </p:sp>
      <p:pic>
        <p:nvPicPr>
          <p:cNvPr id="32770" name="Picture 2" descr="https://cs9.pikabu.ru/post_img/big/2017/01/11/8/1484142374217867436.jpg"/>
          <p:cNvPicPr>
            <a:picLocks noChangeAspect="1" noChangeArrowheads="1"/>
          </p:cNvPicPr>
          <p:nvPr/>
        </p:nvPicPr>
        <p:blipFill>
          <a:blip r:embed="rId2" cstate="print"/>
          <a:srcRect/>
          <a:stretch>
            <a:fillRect/>
          </a:stretch>
        </p:blipFill>
        <p:spPr bwMode="auto">
          <a:xfrm>
            <a:off x="395536" y="1772816"/>
            <a:ext cx="7712609" cy="4248472"/>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5724128" cy="6984776"/>
          </a:xfrm>
        </p:spPr>
        <p:txBody>
          <a:bodyPr>
            <a:noAutofit/>
          </a:bodyPr>
          <a:lstStyle/>
          <a:p>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2 вопрос:  о </a:t>
            </a:r>
            <a:r>
              <a:rPr lang="ru-RU" sz="2800" b="1" dirty="0" smtClean="0">
                <a:solidFill>
                  <a:schemeClr val="tx1"/>
                </a:solidFill>
                <a:latin typeface="Times New Roman" pitchFamily="18" charset="0"/>
                <a:cs typeface="Times New Roman" pitchFamily="18" charset="0"/>
              </a:rPr>
              <a:t>Менделееве Д.И.</a:t>
            </a:r>
            <a:br>
              <a:rPr lang="ru-RU" sz="2800" b="1" dirty="0" smtClean="0">
                <a:solidFill>
                  <a:schemeClr val="tx1"/>
                </a:solidFill>
                <a:latin typeface="Times New Roman" pitchFamily="18" charset="0"/>
                <a:cs typeface="Times New Roman" pitchFamily="18" charset="0"/>
              </a:rPr>
            </a:br>
            <a:r>
              <a:rPr lang="ru-RU" sz="2800" dirty="0" smtClean="0"/>
              <a:t> </a:t>
            </a:r>
            <a:r>
              <a:rPr lang="ru-RU" sz="1800" dirty="0" smtClean="0">
                <a:solidFill>
                  <a:schemeClr val="tx1"/>
                </a:solidFill>
                <a:latin typeface="Times New Roman" pitchFamily="18" charset="0"/>
                <a:cs typeface="Times New Roman" pitchFamily="18" charset="0"/>
              </a:rPr>
              <a:t>В одном из  первых своём труде «Исследования водных растворов по удельному весу» Дмитрий Иванович скажет:</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ru-RU" sz="2000" i="1" dirty="0" smtClean="0">
                <a:solidFill>
                  <a:schemeClr val="tx1"/>
                </a:solidFill>
              </a:rPr>
              <a:t> Вы научили любить природу с её правдою, науку с её истиной..., родину со всеми её </a:t>
            </a:r>
            <a:r>
              <a:rPr lang="ru-RU" sz="2000" i="1" dirty="0" err="1" smtClean="0">
                <a:solidFill>
                  <a:schemeClr val="tx1"/>
                </a:solidFill>
              </a:rPr>
              <a:t>нераздельнейшими</a:t>
            </a:r>
            <a:r>
              <a:rPr lang="ru-RU" sz="2000" i="1" dirty="0" smtClean="0">
                <a:solidFill>
                  <a:schemeClr val="tx1"/>
                </a:solidFill>
              </a:rPr>
              <a:t> богатствами, дарами..., больше всего труд со всеми его горестями и радостями..., Вы заставили научиться труду и видеть в нём одном всему опору, Вы вывезли с этими внушениями и доверчиво отдали в науку, сознательно чувствуя, что это будет последнее Ваше дело. Вы, умирая, внушали любовь, труд и настойчивость. Приняв от Вас... так много, хоть малым, быть может последним, Вашу память почитаю</a:t>
            </a:r>
            <a:r>
              <a:rPr lang="ru-RU" sz="2000" i="1" dirty="0" smtClean="0">
                <a:solidFill>
                  <a:schemeClr val="tx1"/>
                </a:solidFill>
              </a:rPr>
              <a:t>.</a:t>
            </a:r>
            <a:br>
              <a:rPr lang="ru-RU" sz="2000" i="1" dirty="0" smtClean="0">
                <a:solidFill>
                  <a:schemeClr val="tx1"/>
                </a:solidFill>
              </a:rPr>
            </a:br>
            <a:r>
              <a:rPr lang="ru-RU" sz="2800" i="1" dirty="0" smtClean="0">
                <a:solidFill>
                  <a:schemeClr val="tx1"/>
                </a:solidFill>
              </a:rPr>
              <a:t> </a:t>
            </a:r>
            <a:r>
              <a:rPr lang="ru-RU" sz="2000" b="1" dirty="0" smtClean="0">
                <a:solidFill>
                  <a:schemeClr val="tx1"/>
                </a:solidFill>
                <a:latin typeface="Times New Roman" pitchFamily="18" charset="0"/>
                <a:cs typeface="Times New Roman" pitchFamily="18" charset="0"/>
              </a:rPr>
              <a:t>Кому пишет он эти слова?</a:t>
            </a: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2800" b="1" dirty="0" smtClean="0"/>
              <a:t/>
            </a:r>
            <a:br>
              <a:rPr lang="ru-RU" sz="2800" b="1" dirty="0" smtClean="0"/>
            </a:br>
            <a:endParaRPr lang="ru-RU" sz="2800" dirty="0">
              <a:solidFill>
                <a:schemeClr val="tx1"/>
              </a:solidFill>
              <a:latin typeface="Times New Roman" pitchFamily="18" charset="0"/>
              <a:cs typeface="Times New Roman" pitchFamily="18" charset="0"/>
            </a:endParaRPr>
          </a:p>
        </p:txBody>
      </p:sp>
      <p:pic>
        <p:nvPicPr>
          <p:cNvPr id="3" name="Picture 2" descr="https://upload.wikimedia.org/wikipedia/commons/thumb/0/0e/MendeleevIP.jpg/200px-MendeleevIP.jpg"/>
          <p:cNvPicPr>
            <a:picLocks noChangeAspect="1" noChangeArrowheads="1"/>
          </p:cNvPicPr>
          <p:nvPr/>
        </p:nvPicPr>
        <p:blipFill>
          <a:blip r:embed="rId2" cstate="print"/>
          <a:srcRect/>
          <a:stretch>
            <a:fillRect/>
          </a:stretch>
        </p:blipFill>
        <p:spPr bwMode="auto">
          <a:xfrm>
            <a:off x="5725409" y="1196752"/>
            <a:ext cx="2921321" cy="41044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9432"/>
            <a:ext cx="8075240" cy="3429000"/>
          </a:xfrm>
        </p:spPr>
        <p:txBody>
          <a:bodyPr>
            <a:normAutofit/>
          </a:bodyPr>
          <a:lstStyle/>
          <a:p>
            <a:r>
              <a:rPr lang="ru-RU" sz="3200" b="1" dirty="0" smtClean="0">
                <a:solidFill>
                  <a:schemeClr val="tx1"/>
                </a:solidFill>
                <a:latin typeface="Times New Roman" pitchFamily="18" charset="0"/>
                <a:cs typeface="Times New Roman" pitchFamily="18" charset="0"/>
              </a:rPr>
              <a:t>Ответ на 2 вопрос: матери</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endParaRPr lang="ru-RU" dirty="0"/>
          </a:p>
        </p:txBody>
      </p:sp>
      <p:pic>
        <p:nvPicPr>
          <p:cNvPr id="3" name="Picture 2" descr="https://upload.wikimedia.org/wikipedia/commons/thumb/0/0f/MendeleevaMD.jpg/200px-MendeleevaMD.jpg"/>
          <p:cNvPicPr>
            <a:picLocks noChangeAspect="1" noChangeArrowheads="1"/>
          </p:cNvPicPr>
          <p:nvPr/>
        </p:nvPicPr>
        <p:blipFill>
          <a:blip r:embed="rId2" cstate="print"/>
          <a:srcRect/>
          <a:stretch>
            <a:fillRect/>
          </a:stretch>
        </p:blipFill>
        <p:spPr bwMode="auto">
          <a:xfrm>
            <a:off x="2771800" y="1700808"/>
            <a:ext cx="3528392" cy="49397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5112568" cy="7677472"/>
          </a:xfrm>
        </p:spPr>
        <p:txBody>
          <a:bodyPr>
            <a:normAutofit fontScale="90000"/>
          </a:bodyPr>
          <a:lstStyle/>
          <a:p>
            <a:r>
              <a:rPr lang="ru-RU" sz="4800" b="1" dirty="0" smtClean="0">
                <a:solidFill>
                  <a:schemeClr val="tx1"/>
                </a:solidFill>
                <a:latin typeface="Times New Roman" pitchFamily="18" charset="0"/>
                <a:cs typeface="Times New Roman" pitchFamily="18" charset="0"/>
              </a:rPr>
              <a:t>3 </a:t>
            </a:r>
            <a:r>
              <a:rPr lang="ru-RU" sz="3100" b="1" dirty="0" smtClean="0">
                <a:solidFill>
                  <a:schemeClr val="tx1"/>
                </a:solidFill>
                <a:latin typeface="Times New Roman" pitchFamily="18" charset="0"/>
                <a:cs typeface="Times New Roman" pitchFamily="18" charset="0"/>
              </a:rPr>
              <a:t>вопрос</a:t>
            </a:r>
            <a:r>
              <a:rPr lang="ru-RU" sz="3100" dirty="0" smtClean="0">
                <a:solidFill>
                  <a:schemeClr val="tx1"/>
                </a:solidFill>
                <a:latin typeface="Times New Roman" pitchFamily="18" charset="0"/>
                <a:cs typeface="Times New Roman" pitchFamily="18" charset="0"/>
              </a:rPr>
              <a:t>:</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a:t>
            </a:r>
            <a:r>
              <a:rPr lang="ru-RU" sz="3100" b="1" dirty="0" smtClean="0">
                <a:solidFill>
                  <a:schemeClr val="tx1"/>
                </a:solidFill>
                <a:latin typeface="Times New Roman" pitchFamily="18" charset="0"/>
                <a:cs typeface="Times New Roman" pitchFamily="18" charset="0"/>
              </a:rPr>
              <a:t>о </a:t>
            </a:r>
            <a:r>
              <a:rPr lang="ru-RU" sz="3100" dirty="0" smtClean="0">
                <a:solidFill>
                  <a:schemeClr val="tx1"/>
                </a:solidFill>
              </a:rPr>
              <a:t>Рудольфе Дизеле</a:t>
            </a:r>
            <a:br>
              <a:rPr lang="ru-RU" sz="3100" dirty="0" smtClean="0">
                <a:solidFill>
                  <a:schemeClr val="tx1"/>
                </a:solidFill>
              </a:rPr>
            </a:br>
            <a:r>
              <a:rPr lang="ru-RU" sz="3100" dirty="0" smtClean="0">
                <a:solidFill>
                  <a:schemeClr val="tx1"/>
                </a:solidFill>
              </a:rPr>
              <a:t/>
            </a:r>
            <a:br>
              <a:rPr lang="ru-RU" sz="3100" dirty="0" smtClean="0">
                <a:solidFill>
                  <a:schemeClr val="tx1"/>
                </a:solidFill>
              </a:rPr>
            </a:br>
            <a:r>
              <a:rPr lang="ru-RU" sz="3100" dirty="0" smtClean="0">
                <a:solidFill>
                  <a:schemeClr val="tx1"/>
                </a:solidFill>
              </a:rPr>
              <a:t> </a:t>
            </a:r>
            <a:r>
              <a:rPr lang="ru-RU" sz="2700" dirty="0" smtClean="0">
                <a:solidFill>
                  <a:schemeClr val="tx1"/>
                </a:solidFill>
                <a:latin typeface="Times New Roman" pitchFamily="18" charset="0"/>
                <a:cs typeface="Times New Roman" pitchFamily="18" charset="0"/>
              </a:rPr>
              <a:t>Первый функционирующий двигатель был создан Дизелем в </a:t>
            </a:r>
            <a:r>
              <a:rPr lang="ru-RU" sz="2700" dirty="0" smtClean="0">
                <a:solidFill>
                  <a:schemeClr val="tx1"/>
                </a:solidFill>
                <a:latin typeface="Times New Roman" pitchFamily="18" charset="0"/>
                <a:cs typeface="Times New Roman" pitchFamily="18" charset="0"/>
                <a:hlinkClick r:id="rId2" tooltip="1897 год"/>
              </a:rPr>
              <a:t>1897 году</a:t>
            </a:r>
            <a:r>
              <a:rPr lang="ru-RU" sz="2700" dirty="0" smtClean="0">
                <a:solidFill>
                  <a:schemeClr val="tx1"/>
                </a:solidFill>
                <a:latin typeface="Times New Roman" pitchFamily="18" charset="0"/>
                <a:cs typeface="Times New Roman" pitchFamily="18" charset="0"/>
              </a:rPr>
              <a:t>. Мощность двигателя составляла 20 лошадиных сил при 172 оборотах в минуту, при весе пять тонн. Каково было КПД двигателя</a:t>
            </a:r>
            <a:r>
              <a:rPr lang="ru-RU" sz="2700" dirty="0" smtClean="0">
                <a:solidFill>
                  <a:schemeClr val="tx1"/>
                </a:solidFill>
                <a:latin typeface="Times New Roman" pitchFamily="18" charset="0"/>
                <a:cs typeface="Times New Roman" pitchFamily="18" charset="0"/>
              </a:rPr>
              <a:t>?</a:t>
            </a:r>
            <a:br>
              <a:rPr lang="ru-RU" sz="2700" dirty="0" smtClean="0">
                <a:solidFill>
                  <a:schemeClr val="tx1"/>
                </a:solidFill>
                <a:latin typeface="Times New Roman" pitchFamily="18" charset="0"/>
                <a:cs typeface="Times New Roman" pitchFamily="18" charset="0"/>
              </a:rPr>
            </a:br>
            <a:r>
              <a:rPr lang="ru-RU" sz="3100" dirty="0" smtClean="0">
                <a:solidFill>
                  <a:schemeClr val="tx1"/>
                </a:solidFill>
              </a:rPr>
              <a:t/>
            </a:r>
            <a:br>
              <a:rPr lang="ru-RU" sz="3100" dirty="0" smtClean="0">
                <a:solidFill>
                  <a:schemeClr val="tx1"/>
                </a:solidFill>
              </a:rPr>
            </a:br>
            <a:r>
              <a:rPr lang="ru-RU" sz="3100" dirty="0" smtClean="0">
                <a:solidFill>
                  <a:schemeClr val="tx1"/>
                </a:solidFill>
              </a:rPr>
              <a:t>А) 12%           б) 20% </a:t>
            </a:r>
            <a:br>
              <a:rPr lang="ru-RU" sz="3100" dirty="0" smtClean="0">
                <a:solidFill>
                  <a:schemeClr val="tx1"/>
                </a:solidFill>
              </a:rPr>
            </a:br>
            <a:r>
              <a:rPr lang="ru-RU" sz="3100" dirty="0" smtClean="0">
                <a:solidFill>
                  <a:schemeClr val="tx1"/>
                </a:solidFill>
              </a:rPr>
              <a:t>в) 26%           г) 35%</a:t>
            </a:r>
            <a:r>
              <a:rPr lang="ru-RU" sz="4800" dirty="0" smtClean="0">
                <a:solidFill>
                  <a:schemeClr val="tx1"/>
                </a:solidFill>
                <a:latin typeface="Times New Roman" pitchFamily="18" charset="0"/>
                <a:cs typeface="Times New Roman" pitchFamily="18" charset="0"/>
              </a:rPr>
              <a:t/>
            </a:r>
            <a:br>
              <a:rPr lang="ru-RU" sz="4800" dirty="0" smtClean="0">
                <a:solidFill>
                  <a:schemeClr val="tx1"/>
                </a:solidFill>
                <a:latin typeface="Times New Roman" pitchFamily="18" charset="0"/>
                <a:cs typeface="Times New Roman" pitchFamily="18" charset="0"/>
              </a:rPr>
            </a:br>
            <a:r>
              <a:rPr lang="ru-RU" sz="4800" dirty="0" smtClean="0"/>
              <a:t>  </a:t>
            </a:r>
            <a:r>
              <a:rPr lang="ru-RU" sz="3100" dirty="0" smtClean="0">
                <a:solidFill>
                  <a:schemeClr val="tx1"/>
                </a:solidFill>
              </a:rPr>
              <a:t>. </a:t>
            </a:r>
            <a:br>
              <a:rPr lang="ru-RU" sz="3100" dirty="0" smtClean="0">
                <a:solidFill>
                  <a:schemeClr val="tx1"/>
                </a:solidFill>
              </a:rPr>
            </a:br>
            <a:endParaRPr lang="ru-RU" sz="3100" dirty="0">
              <a:solidFill>
                <a:schemeClr val="tx1"/>
              </a:solidFill>
            </a:endParaRPr>
          </a:p>
        </p:txBody>
      </p:sp>
      <p:pic>
        <p:nvPicPr>
          <p:cNvPr id="3" name="Picture 2" descr="http://www.germania-online.diplo.de/contentblob/4440974/Inhaltsbild/5070848/Rudolf_Diesel.jpg"/>
          <p:cNvPicPr>
            <a:picLocks noChangeAspect="1" noChangeArrowheads="1"/>
          </p:cNvPicPr>
          <p:nvPr/>
        </p:nvPicPr>
        <p:blipFill>
          <a:blip r:embed="rId3" cstate="print"/>
          <a:srcRect/>
          <a:stretch>
            <a:fillRect/>
          </a:stretch>
        </p:blipFill>
        <p:spPr bwMode="auto">
          <a:xfrm>
            <a:off x="5435816" y="908720"/>
            <a:ext cx="3139942" cy="43924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7467600" cy="1152128"/>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Ответ на 3 вопрос: в) 26%</a:t>
            </a:r>
            <a:br>
              <a:rPr lang="ru-RU" sz="36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endParaRPr lang="ru-RU" sz="3100" b="1" dirty="0">
              <a:solidFill>
                <a:schemeClr val="tx1"/>
              </a:solidFill>
              <a:latin typeface="Times New Roman" pitchFamily="18" charset="0"/>
              <a:cs typeface="Times New Roman" pitchFamily="18" charset="0"/>
            </a:endParaRPr>
          </a:p>
        </p:txBody>
      </p:sp>
      <p:pic>
        <p:nvPicPr>
          <p:cNvPr id="3" name="Picture 2" descr="https://vistanews.ru/uploads/posts/2016-09/1475144011_31.jpg"/>
          <p:cNvPicPr>
            <a:picLocks noChangeAspect="1" noChangeArrowheads="1"/>
          </p:cNvPicPr>
          <p:nvPr/>
        </p:nvPicPr>
        <p:blipFill>
          <a:blip r:embed="rId2" cstate="print"/>
          <a:srcRect/>
          <a:stretch>
            <a:fillRect/>
          </a:stretch>
        </p:blipFill>
        <p:spPr bwMode="auto">
          <a:xfrm>
            <a:off x="395536" y="1220232"/>
            <a:ext cx="7776864" cy="49450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5050904" cy="6583362"/>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4 вопрос: о Репине И.Е.</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200" dirty="0" smtClean="0"/>
              <a:t> </a:t>
            </a:r>
            <a:r>
              <a:rPr lang="ru-RU" sz="2700" dirty="0" smtClean="0">
                <a:solidFill>
                  <a:schemeClr val="tx1"/>
                </a:solidFill>
              </a:rPr>
              <a:t>Сюжет первой из значительных картин Репина был подсказан жизнью. В 1868 году, работая на этюдах, Илья Ефимович увидел на Неве ... Контраст между праздной, беззаботной публикой, гуляющей на берегу, и людьми, тянущими на лямках плоты, настолько впечатлили его, что по возвращении в снимаемую квартиру он начал создавать эскизы с изображением «тягловой живой силы». О какой картине идёт речь?</a:t>
            </a:r>
            <a:endParaRPr lang="ru-RU" sz="2700" b="1" dirty="0">
              <a:solidFill>
                <a:schemeClr val="tx1"/>
              </a:solidFill>
            </a:endParaRPr>
          </a:p>
        </p:txBody>
      </p:sp>
      <p:pic>
        <p:nvPicPr>
          <p:cNvPr id="27652" name="Picture 4" descr="http://www.bibliotekar.ru/kRepin/index.files/image001.jpg"/>
          <p:cNvPicPr>
            <a:picLocks noChangeAspect="1" noChangeArrowheads="1"/>
          </p:cNvPicPr>
          <p:nvPr/>
        </p:nvPicPr>
        <p:blipFill>
          <a:blip r:embed="rId2" cstate="print"/>
          <a:srcRect/>
          <a:stretch>
            <a:fillRect/>
          </a:stretch>
        </p:blipFill>
        <p:spPr bwMode="auto">
          <a:xfrm>
            <a:off x="5710867" y="332656"/>
            <a:ext cx="2935154" cy="51125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1392</TotalTime>
  <Words>306</Words>
  <Application>Microsoft Office PowerPoint</Application>
  <PresentationFormat>Экран (4:3)</PresentationFormat>
  <Paragraphs>48</Paragraphs>
  <Slides>35</Slides>
  <Notes>1</Notes>
  <HiddenSlides>1</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Эркер</vt:lpstr>
      <vt:lpstr>7-8 классы</vt:lpstr>
      <vt:lpstr>Слайд 2</vt:lpstr>
      <vt:lpstr>   1 вопрос о Джеймсе Куке:   В 1736 году семья Кука переезжает в деревню и Кука отдают в местную школу (превращённую ныне в музей). После пяти лет учёбы Джеймс  начинает работать на ферме под началом своего отца. В возрасте восемнадцати лет он нанимается …… на угольщик «Геркулес» Уокеров. Так начинается морская жизнь Джеймса Кука.   А) матросом        б) коком в) юнгой       г) боцманом    </vt:lpstr>
      <vt:lpstr>Ответ на 1 вопрос:    в) юнгой</vt:lpstr>
      <vt:lpstr>   2 вопрос:  о Менделееве Д.И.  В одном из  первых своём труде «Исследования водных растворов по удельному весу» Дмитрий Иванович скажет:  …. Вы научили любить природу с её правдою, науку с её истиной..., родину со всеми её нераздельнейшими богатствами, дарами..., больше всего труд со всеми его горестями и радостями..., Вы заставили научиться труду и видеть в нём одном всему опору, Вы вывезли с этими внушениями и доверчиво отдали в науку, сознательно чувствуя, что это будет последнее Ваше дело. Вы, умирая, внушали любовь, труд и настойчивость. Приняв от Вас... так много, хоть малым, быть может последним, Вашу память почитаю.  Кому пишет он эти слова?  </vt:lpstr>
      <vt:lpstr>Ответ на 2 вопрос: матери     </vt:lpstr>
      <vt:lpstr>3 вопрос:  о Рудольфе Дизеле   Первый функционирующий двигатель был создан Дизелем в 1897 году. Мощность двигателя составляла 20 лошадиных сил при 172 оборотах в минуту, при весе пять тонн. Каково было КПД двигателя?  А) 12%           б) 20%  в) 26%           г) 35%   .  </vt:lpstr>
      <vt:lpstr>Ответ на 3 вопрос: в) 26%   </vt:lpstr>
      <vt:lpstr>  4 вопрос: о Репине И.Е.  Сюжет первой из значительных картин Репина был подсказан жизнью. В 1868 году, работая на этюдах, Илья Ефимович увидел на Неве ... Контраст между праздной, беззаботной публикой, гуляющей на берегу, и людьми, тянущими на лямках плоты, настолько впечатлили его, что по возвращении в снимаемую квартиру он начал создавать эскизы с изображением «тягловой живой силы». О какой картине идёт речь?</vt:lpstr>
      <vt:lpstr>Ответ на 4 вопрос:  «Бурлаки на Волге»</vt:lpstr>
      <vt:lpstr>5 вопрос:  о Свифте Джонатане   1702 год - авторитет Свифта как писателя и мыслителя растёт. В эти годы Свифт часто посещает Англию, заводит знакомства в литературных кругах. Издаёт анонимно первую книгу, которая снабжена многозначительным подзаголовком: «Написано ради общего совершенствования рода человеческого». Книга сразу становится популярной и в первый же год выходит тремя изданиями. Отметим, что почти все произведения Свифта выходили под разными псевдонимами или вообще анонимно, хотя его авторство обычно не составляло секрета.  а) Путешествие Гулливера б) Сказку бочки в) Дневник для Стеллы</vt:lpstr>
      <vt:lpstr>Ответ на 5 вопрос:   б) «сказки бочки» и «битва книг»   были выпущены под одной обложкой  </vt:lpstr>
      <vt:lpstr>6 вопрос:  о Генрих Гейне   в 1846 году у него начался прогрессирующий паралич, но он не потерял интереса к жизни и продолжал писать. Даже после восьми лет болезни Гейне не сдавался и даже сохранил чувство юмора. В 1851 году вышел его последний сборник , который назывался… А) Книга песен б) Путевые картины в) Северное море г) Романсеро</vt:lpstr>
      <vt:lpstr>Ответ на 6 вопрос: Романсеро  </vt:lpstr>
      <vt:lpstr>  7 вопрос: Верю – НЕ верю  1) Менделеев был семнадцатым ребенком в семье;  2) Перед получением диплома доктора Гейне вынужден был креститься;   3) В творчестве Репина нет портретов   </vt:lpstr>
      <vt:lpstr>Ответ на 7 вопрос:  1) да  2)  да  3) нет  </vt:lpstr>
      <vt:lpstr>8 вопрос: Репин писал много портретов своих близких, на каком из трёх портретов изображена не дочь репина 1                          2                             3  </vt:lpstr>
      <vt:lpstr>Ответ на 8 вопрос:  1  - «Отдых» жена Репина</vt:lpstr>
      <vt:lpstr>9 вопрос:   С возрастом у Репина возникли проблемы с правой рукой: она перестала подчиняться художнику. Друзья, беспокоясь о здоровье Ильи Ефимовича, начали прятать от него кисти и карандаши; Репин, не желая отрываться от любимого дела, стал…  </vt:lpstr>
      <vt:lpstr>Ответ на 9 вопрос:          </vt:lpstr>
      <vt:lpstr>10 вопрос:    Д. И. Менделеев — автор фундаментальных исследований по химии, физике, метрологии, метеорологии, экономике, основополагающих трудов по воздухоплаванию, сельскому хозяйству, химической технологии.   в 1859 году сконструировал пикнометр — прибор для определения … жидкости.  </vt:lpstr>
      <vt:lpstr>Ответ на 10 вопрос:      плотности    </vt:lpstr>
      <vt:lpstr>  11 вопрос: Первый корабль с дизельным двигателем построен в 1903 году. В 1908 году построен первый дизельный двигатель малых размеров, первый грузовой автомобиль и первый локомотив на дизельном двигателе. В 1936 году впервые запущен в серию легковой автомобиль на дизельном двигателе   а) Мерседес-Бенц  Б) Рено в) Газ г) Бентли  </vt:lpstr>
      <vt:lpstr>Ответ на 11 вопрос:   а) Мерседес-Бенц-260D    </vt:lpstr>
      <vt:lpstr>12 вопрос:   Кук был известен своим терпимым и дружеским отношением к коренным жителям посещаемых им территорий. Совершил своеобразную революцию в мореплавании, научившись успешно бороться с такой опасной и широко распространённой в то время болезнью, как  а) малярия б) цинга в) дизентерия г) туберкулёз        </vt:lpstr>
      <vt:lpstr>Ответ на 12 вопрос: б) цинга    Смертность от неё во время его плаваний практически была сведена к нулю.  </vt:lpstr>
      <vt:lpstr>13 вопрос:  Прослушайте отрывок из музыкальной композиции… С кем она связана из наших замечательных людей?  </vt:lpstr>
      <vt:lpstr>13 ответ: Эта песня на стихи Гейне</vt:lpstr>
      <vt:lpstr>14  вопрос:  </vt:lpstr>
      <vt:lpstr>Ответ 14 вопрос:  рисование            менделеев    </vt:lpstr>
      <vt:lpstr>15 вопрос: Джеймс Кук провёл три экспедиции, 50-летний капитан был убит жителями Гавайских островов во время своей третьей экспедиции.  Что из перечисленного не относится к результатам первой экспедиции Кука:            </vt:lpstr>
      <vt:lpstr>Ответ на 15 вопрос:   2) Был открыт целый ряд островов и архипелагов в Тихом океане во второй экспедиции Кука </vt:lpstr>
      <vt:lpstr>16 вопрос: Свифта Джонатана называли мастером сатиры. В его произведениях есть сатирические памфлеты и поэмы. В «Сказке бочки» Свифт высмеивал теологические (богословские) споры,  а в ………описал знаменитую аллегорию непримиримой борьбы тупоконечников против остроконечников. В этом произведении Свифт остроумно высмеял человеческие и общественные пороки.    ПАМФЛЕ́Т - злободневная острая сатирическая статья, брошюра, обычно политического характера, направленная против кого-чего-н.      </vt:lpstr>
      <vt:lpstr>Ответ на 16 вопрос:   «Путешествие Гулливера» </vt:lpstr>
      <vt:lpstr>Спасибо за участие!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5-6 классы</dc:title>
  <dc:creator>Юля</dc:creator>
  <cp:lastModifiedBy>Andrey</cp:lastModifiedBy>
  <cp:revision>167</cp:revision>
  <dcterms:created xsi:type="dcterms:W3CDTF">2017-09-14T11:25:16Z</dcterms:created>
  <dcterms:modified xsi:type="dcterms:W3CDTF">2018-02-27T13:33:36Z</dcterms:modified>
</cp:coreProperties>
</file>