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94" r:id="rId3"/>
    <p:sldId id="286" r:id="rId4"/>
    <p:sldId id="260" r:id="rId5"/>
    <p:sldId id="262" r:id="rId6"/>
    <p:sldId id="261" r:id="rId7"/>
    <p:sldId id="300" r:id="rId8"/>
    <p:sldId id="259" r:id="rId9"/>
    <p:sldId id="263" r:id="rId10"/>
    <p:sldId id="264" r:id="rId11"/>
    <p:sldId id="295" r:id="rId12"/>
    <p:sldId id="296" r:id="rId13"/>
    <p:sldId id="297" r:id="rId14"/>
    <p:sldId id="298" r:id="rId15"/>
    <p:sldId id="265" r:id="rId16"/>
    <p:sldId id="266" r:id="rId17"/>
    <p:sldId id="267" r:id="rId18"/>
    <p:sldId id="268" r:id="rId19"/>
    <p:sldId id="269" r:id="rId20"/>
    <p:sldId id="270" r:id="rId21"/>
    <p:sldId id="299" r:id="rId22"/>
    <p:sldId id="272" r:id="rId23"/>
    <p:sldId id="276" r:id="rId24"/>
    <p:sldId id="277" r:id="rId25"/>
    <p:sldId id="290" r:id="rId26"/>
    <p:sldId id="289" r:id="rId27"/>
    <p:sldId id="292" r:id="rId28"/>
    <p:sldId id="293" r:id="rId29"/>
    <p:sldId id="280" r:id="rId30"/>
    <p:sldId id="281" r:id="rId31"/>
    <p:sldId id="273" r:id="rId32"/>
    <p:sldId id="274" r:id="rId33"/>
    <p:sldId id="278" r:id="rId34"/>
    <p:sldId id="279"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CCCCA-8C42-41EA-B5C7-AFBCA8E9D881}" type="datetimeFigureOut">
              <a:rPr lang="ru-RU" smtClean="0"/>
              <a:pPr/>
              <a:t>03.02.2018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9BF23-96F8-430A-837A-B3E0818927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59BF23-96F8-430A-837A-B3E0818927EB}"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2151DC8-A5DC-484E-94CE-BD192055D54A}" type="datetimeFigureOut">
              <a:rPr lang="ru-RU" smtClean="0"/>
              <a:pPr/>
              <a:t>03.02.2018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02EC499-8692-4BE7-A705-B3EB122F880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151DC8-A5DC-484E-94CE-BD192055D54A}" type="datetimeFigureOut">
              <a:rPr lang="ru-RU" smtClean="0"/>
              <a:pPr/>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151DC8-A5DC-484E-94CE-BD192055D54A}" type="datetimeFigureOut">
              <a:rPr lang="ru-RU" smtClean="0"/>
              <a:pPr/>
              <a:t>03.02.2018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2151DC8-A5DC-484E-94CE-BD192055D54A}" type="datetimeFigureOut">
              <a:rPr lang="ru-RU" smtClean="0"/>
              <a:pPr/>
              <a:t>03.02.2018</a:t>
            </a:fld>
            <a:endParaRPr lang="ru-RU"/>
          </a:p>
        </p:txBody>
      </p:sp>
      <p:sp>
        <p:nvSpPr>
          <p:cNvPr id="9" name="Номер слайда 8"/>
          <p:cNvSpPr>
            <a:spLocks noGrp="1"/>
          </p:cNvSpPr>
          <p:nvPr>
            <p:ph type="sldNum" sz="quarter" idx="15"/>
          </p:nvPr>
        </p:nvSpPr>
        <p:spPr/>
        <p:txBody>
          <a:bodyPr rtlCol="0"/>
          <a:lstStyle/>
          <a:p>
            <a:fld id="{102EC499-8692-4BE7-A705-B3EB122F8802}"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2151DC8-A5DC-484E-94CE-BD192055D54A}" type="datetimeFigureOut">
              <a:rPr lang="ru-RU" smtClean="0"/>
              <a:pPr/>
              <a:t>03.02.2018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02EC499-8692-4BE7-A705-B3EB122F880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2151DC8-A5DC-484E-94CE-BD192055D54A}" type="datetimeFigureOut">
              <a:rPr lang="ru-RU" smtClean="0"/>
              <a:pPr/>
              <a:t>03.02.2018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2EC499-8692-4BE7-A705-B3EB122F8802}"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2151DC8-A5DC-484E-94CE-BD192055D54A}" type="datetimeFigureOut">
              <a:rPr lang="ru-RU" smtClean="0"/>
              <a:pPr/>
              <a:t>03.02.2018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2EC499-8692-4BE7-A705-B3EB122F8802}"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2151DC8-A5DC-484E-94CE-BD192055D54A}" type="datetimeFigureOut">
              <a:rPr lang="ru-RU" smtClean="0"/>
              <a:pPr/>
              <a:t>03.02.2018</a:t>
            </a:fld>
            <a:endParaRPr lang="ru-RU"/>
          </a:p>
        </p:txBody>
      </p:sp>
      <p:sp>
        <p:nvSpPr>
          <p:cNvPr id="7" name="Номер слайда 6"/>
          <p:cNvSpPr>
            <a:spLocks noGrp="1"/>
          </p:cNvSpPr>
          <p:nvPr>
            <p:ph type="sldNum" sz="quarter" idx="11"/>
          </p:nvPr>
        </p:nvSpPr>
        <p:spPr/>
        <p:txBody>
          <a:bodyPr rtlCol="0"/>
          <a:lstStyle/>
          <a:p>
            <a:fld id="{102EC499-8692-4BE7-A705-B3EB122F8802}"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151DC8-A5DC-484E-94CE-BD192055D54A}" type="datetimeFigureOut">
              <a:rPr lang="ru-RU" smtClean="0"/>
              <a:pPr/>
              <a:t>03.02.2018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2151DC8-A5DC-484E-94CE-BD192055D54A}" type="datetimeFigureOut">
              <a:rPr lang="ru-RU" smtClean="0"/>
              <a:pPr/>
              <a:t>03.02.2018</a:t>
            </a:fld>
            <a:endParaRPr lang="ru-RU"/>
          </a:p>
        </p:txBody>
      </p:sp>
      <p:sp>
        <p:nvSpPr>
          <p:cNvPr id="22" name="Номер слайда 21"/>
          <p:cNvSpPr>
            <a:spLocks noGrp="1"/>
          </p:cNvSpPr>
          <p:nvPr>
            <p:ph type="sldNum" sz="quarter" idx="15"/>
          </p:nvPr>
        </p:nvSpPr>
        <p:spPr/>
        <p:txBody>
          <a:bodyPr rtlCol="0"/>
          <a:lstStyle/>
          <a:p>
            <a:fld id="{102EC499-8692-4BE7-A705-B3EB122F8802}"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2151DC8-A5DC-484E-94CE-BD192055D54A}" type="datetimeFigureOut">
              <a:rPr lang="ru-RU" smtClean="0"/>
              <a:pPr/>
              <a:t>03.02.2018</a:t>
            </a:fld>
            <a:endParaRPr lang="ru-RU"/>
          </a:p>
        </p:txBody>
      </p:sp>
      <p:sp>
        <p:nvSpPr>
          <p:cNvPr id="18" name="Номер слайда 17"/>
          <p:cNvSpPr>
            <a:spLocks noGrp="1"/>
          </p:cNvSpPr>
          <p:nvPr>
            <p:ph type="sldNum" sz="quarter" idx="11"/>
          </p:nvPr>
        </p:nvSpPr>
        <p:spPr/>
        <p:txBody>
          <a:bodyPr rtlCol="0"/>
          <a:lstStyle/>
          <a:p>
            <a:fld id="{102EC499-8692-4BE7-A705-B3EB122F8802}"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151DC8-A5DC-484E-94CE-BD192055D54A}" type="datetimeFigureOut">
              <a:rPr lang="ru-RU" smtClean="0"/>
              <a:pPr/>
              <a:t>03.02.2018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2EC499-8692-4BE7-A705-B3EB122F88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ru.wikipedia.org/wiki/%D0%93%D0%BB%D0%B0%D0%B2%D0%BD%D0%BE%D0%B5_%D0%B8%D0%BD%D0%B6%D0%B5%D0%BD%D0%B5%D1%80%D0%BD%D0%BE%D0%B5_%D1%83%D1%87%D0%B8%D0%BB%D0%B8%D1%89%D0%B5"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1856" TargetMode="External"/><Relationship Id="rId2" Type="http://schemas.openxmlformats.org/officeDocument/2006/relationships/hyperlink" Target="https://ru.wikipedia.org/wiki/1856_%D0%B3%D0%BE%D0%B4" TargetMode="External"/><Relationship Id="rId1" Type="http://schemas.openxmlformats.org/officeDocument/2006/relationships/slideLayout" Target="../slideLayouts/slideLayout6.xml"/><Relationship Id="rId6" Type="http://schemas.openxmlformats.org/officeDocument/2006/relationships/hyperlink" Target="https://ru.wikipedia.org/wiki/%D0%A0%D0%BE%D0%B7%D0%B5,_%D0%93%D0%B5%D0%BD%D1%80%D0%B8%D1%85" TargetMode="External"/><Relationship Id="rId5" Type="http://schemas.openxmlformats.org/officeDocument/2006/relationships/hyperlink" Target="https://ru.wikipedia.org/wiki/%D0%9C%D0%B0%D0%B3%D0%BD%D1%83%D1%81,_%D0%93%D0%B5%D0%BD%D1%80%D0%B8%D1%85_%D0%93%D1%83%D1%81%D1%82%D0%B0%D0%B2" TargetMode="External"/><Relationship Id="rId4" Type="http://schemas.openxmlformats.org/officeDocument/2006/relationships/hyperlink" Target="https://ru.wikipedia.org/wiki/1859_%D0%B3%D0%BE%D0%B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ru.wikipedia.org/wiki/%D0%AD%D0%BB%D0%B5%D0%BC%D0%B5%D0%BD%D1%82_(%D1%84%D0%B8%D0%BB%D0%BE%D1%81%D0%BE%D1%84%D0%B8%D1%8F)"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ru.wikipedia.org/wiki/1891_%D0%B3%D0%BE%D0%B4"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u.wikipedia.org/wiki/1_%D0%BC%D0%B0%D1%8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ru.wikipedia.org/wiki/%D0%9F%D0%B0%D0%BB%D0%BE%D1%87%D0%BA%D0%B0_%D0%9A%D0%BE%D1%85%D0%B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u.wikipedia.org/wiki/%D0%A1%D0%B0%D0%BD%D0%BA%D1%82-%D0%9F%D0%B5%D1%82%D0%B5%D1%80%D0%B1%D1%83%D1%80%D0%B3"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548680"/>
            <a:ext cx="6172200" cy="1512168"/>
          </a:xfrm>
        </p:spPr>
        <p:txBody>
          <a:bodyPr>
            <a:normAutofit/>
          </a:bodyPr>
          <a:lstStyle/>
          <a:p>
            <a:r>
              <a:rPr lang="ru-RU" sz="8000" smtClean="0">
                <a:solidFill>
                  <a:schemeClr val="tx1"/>
                </a:solidFill>
                <a:latin typeface="Times New Roman" pitchFamily="18" charset="0"/>
                <a:cs typeface="Times New Roman" pitchFamily="18" charset="0"/>
              </a:rPr>
              <a:t>9-11</a:t>
            </a:r>
            <a:r>
              <a:rPr lang="ru-RU" sz="8000" smtClean="0">
                <a:latin typeface="Times New Roman" pitchFamily="18" charset="0"/>
                <a:cs typeface="Times New Roman" pitchFamily="18" charset="0"/>
              </a:rPr>
              <a:t> </a:t>
            </a:r>
            <a:r>
              <a:rPr lang="ru-RU" sz="8000" dirty="0" smtClean="0">
                <a:solidFill>
                  <a:schemeClr val="tx1"/>
                </a:solidFill>
                <a:latin typeface="Times New Roman" pitchFamily="18" charset="0"/>
                <a:cs typeface="Times New Roman" pitchFamily="18" charset="0"/>
              </a:rPr>
              <a:t>классы</a:t>
            </a:r>
            <a:endParaRPr lang="ru-RU" sz="80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42944" y="2285992"/>
            <a:ext cx="8001056" cy="2500330"/>
          </a:xfrm>
        </p:spPr>
        <p:txBody>
          <a:bodyPr>
            <a:noAutofit/>
          </a:bodyPr>
          <a:lstStyle/>
          <a:p>
            <a:pPr algn="ctr"/>
            <a:r>
              <a:rPr lang="ru-RU" sz="3200" dirty="0" smtClean="0">
                <a:solidFill>
                  <a:schemeClr val="tx1"/>
                </a:solidFill>
                <a:latin typeface="Times New Roman" pitchFamily="18" charset="0"/>
                <a:cs typeface="Times New Roman" pitchFamily="18" charset="0"/>
              </a:rPr>
              <a:t> </a:t>
            </a:r>
            <a:r>
              <a:rPr lang="ru-RU" sz="3200" dirty="0" smtClean="0">
                <a:solidFill>
                  <a:schemeClr val="tx1"/>
                </a:solidFill>
              </a:rPr>
              <a:t>«Жизнь замечательных людей» </a:t>
            </a:r>
            <a:endParaRPr lang="ru-RU" sz="3200" dirty="0">
              <a:solidFill>
                <a:schemeClr val="tx1"/>
              </a:solidFill>
              <a:latin typeface="Times New Roman" pitchFamily="18" charset="0"/>
              <a:cs typeface="Times New Roman" pitchFamily="18" charset="0"/>
            </a:endParaRPr>
          </a:p>
        </p:txBody>
      </p:sp>
      <p:pic>
        <p:nvPicPr>
          <p:cNvPr id="4" name="Рисунок 3" descr="http://www.lib.tomsk.ru/mimg/w350/15608_JZL.jpg"/>
          <p:cNvPicPr/>
          <p:nvPr/>
        </p:nvPicPr>
        <p:blipFill>
          <a:blip r:embed="rId2" cstate="print"/>
          <a:srcRect/>
          <a:stretch>
            <a:fillRect/>
          </a:stretch>
        </p:blipFill>
        <p:spPr bwMode="auto">
          <a:xfrm>
            <a:off x="3428992" y="3214686"/>
            <a:ext cx="4572032" cy="3274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985312"/>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Ответ на 4 вопрос:</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Красноярск</a:t>
            </a:r>
            <a:endParaRPr lang="ru-RU" sz="3600" dirty="0"/>
          </a:p>
        </p:txBody>
      </p:sp>
      <p:pic>
        <p:nvPicPr>
          <p:cNvPr id="3" name="Picture 2" descr="http://autotravel.ru/phalbum/90297/185.jpg"/>
          <p:cNvPicPr>
            <a:picLocks noChangeAspect="1" noChangeArrowheads="1"/>
          </p:cNvPicPr>
          <p:nvPr/>
        </p:nvPicPr>
        <p:blipFill>
          <a:blip r:embed="rId2" cstate="print"/>
          <a:srcRect/>
          <a:stretch>
            <a:fillRect/>
          </a:stretch>
        </p:blipFill>
        <p:spPr bwMode="auto">
          <a:xfrm>
            <a:off x="251520" y="2924944"/>
            <a:ext cx="5544921" cy="3715098"/>
          </a:xfrm>
          <a:prstGeom prst="rect">
            <a:avLst/>
          </a:prstGeom>
          <a:noFill/>
        </p:spPr>
      </p:pic>
      <p:pic>
        <p:nvPicPr>
          <p:cNvPr id="26626" name="Picture 2" descr="https://artifex.ru/wp-content/uploads/2016/11/%D0%96%D0%B8%D0%B2%D0%BE%D0%BF%D0%B8%D1%81%D1%8C_%D0%92%D0%B0%D1%81%D0%B8%D0%BB%D0%B8%D0%B9-%D0%A1%D1%83%D1%80%D0%B8%D0%BA%D0%BE%D0%B2_%D0%92%D0%B8%D0%B4-%D0%9F%D0%B0%D0%BC%D1%8F%D1%82%D0%BD%D0%B8%D0%BA%D0%B0-%D0%9F%D0%B5%D1%82%D1%80%D1%83-I-%D0%9D%D0%B0-%D0%A1%D0%B5%D0%BD%D0%B0%D1%82%D1%81%D0%BA%D0%BE%D0%B9-%D0%9F%D0%BB%D0%BE%D1%89%D0%B0%D0%B4%D0%B8-%D0%92-%D0%9F%D0%B5%D1%82%D0%B5%D1%80%D0%B1%D1%83%D1%80%D0%B3%D0%B5-1870.jpg"/>
          <p:cNvPicPr>
            <a:picLocks noChangeAspect="1" noChangeArrowheads="1"/>
          </p:cNvPicPr>
          <p:nvPr/>
        </p:nvPicPr>
        <p:blipFill>
          <a:blip r:embed="rId3" cstate="print"/>
          <a:srcRect/>
          <a:stretch>
            <a:fillRect/>
          </a:stretch>
        </p:blipFill>
        <p:spPr bwMode="auto">
          <a:xfrm>
            <a:off x="4860032" y="1556792"/>
            <a:ext cx="3760364" cy="27870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74638"/>
            <a:ext cx="4104456" cy="6322714"/>
          </a:xfrm>
        </p:spPr>
        <p:txBody>
          <a:bodyPr>
            <a:normAutofit fontScale="90000"/>
          </a:bodyPr>
          <a:lstStyle/>
          <a:p>
            <a:r>
              <a:rPr lang="ru-RU" sz="3100" b="1" dirty="0" smtClean="0">
                <a:solidFill>
                  <a:schemeClr val="tx1"/>
                </a:solidFill>
                <a:latin typeface="Times New Roman" pitchFamily="18" charset="0"/>
                <a:cs typeface="Times New Roman" pitchFamily="18" charset="0"/>
              </a:rPr>
              <a:t>5 вопрос: о Чернышевском Н.Г.</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dirty="0" smtClean="0"/>
              <a:t> </a:t>
            </a:r>
            <a:r>
              <a:rPr lang="ru-RU" sz="3600" dirty="0" smtClean="0">
                <a:solidFill>
                  <a:schemeClr val="tx1"/>
                </a:solidFill>
              </a:rPr>
              <a:t>Начитанность Николая поражала окружающих; про него говорили: пожиратель книг.  В детстве он даже имел прозвище…</a:t>
            </a:r>
            <a:endParaRPr lang="ru-RU" sz="3600" b="1" dirty="0">
              <a:solidFill>
                <a:schemeClr val="tx1"/>
              </a:solidFill>
            </a:endParaRPr>
          </a:p>
        </p:txBody>
      </p:sp>
      <p:pic>
        <p:nvPicPr>
          <p:cNvPr id="25602" name="Picture 2" descr="https://www.mmsk.ru/objectdata/CatalogUnitImpl/41545/Chernyshevskiy-11_Md.jpg"/>
          <p:cNvPicPr>
            <a:picLocks noChangeAspect="1" noChangeArrowheads="1"/>
          </p:cNvPicPr>
          <p:nvPr/>
        </p:nvPicPr>
        <p:blipFill>
          <a:blip r:embed="rId2" cstate="print"/>
          <a:srcRect/>
          <a:stretch>
            <a:fillRect/>
          </a:stretch>
        </p:blipFill>
        <p:spPr bwMode="auto">
          <a:xfrm>
            <a:off x="4644008" y="548680"/>
            <a:ext cx="3710888" cy="47251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3627784"/>
            <a:ext cx="3888432" cy="6984776"/>
          </a:xfrm>
        </p:spPr>
        <p:txBody>
          <a:bodyPr>
            <a:normAutofit/>
          </a:bodyPr>
          <a:lstStyle/>
          <a:p>
            <a:pPr algn="ctr"/>
            <a:r>
              <a:rPr lang="ru-RU" sz="3200" b="1" dirty="0" smtClean="0">
                <a:solidFill>
                  <a:schemeClr val="tx1"/>
                </a:solidFill>
                <a:latin typeface="Times New Roman" pitchFamily="18" charset="0"/>
                <a:cs typeface="Times New Roman" pitchFamily="18" charset="0"/>
              </a:rPr>
              <a:t>Ответ на 5 вопрос:</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dirty="0" smtClean="0"/>
              <a:t> </a:t>
            </a:r>
            <a:r>
              <a:rPr lang="ru-RU" dirty="0" smtClean="0">
                <a:solidFill>
                  <a:schemeClr val="tx1"/>
                </a:solidFill>
              </a:rPr>
              <a:t>Библиограф</a:t>
            </a:r>
            <a:br>
              <a:rPr lang="ru-RU" dirty="0" smtClean="0">
                <a:solidFill>
                  <a:schemeClr val="tx1"/>
                </a:solidFill>
              </a:rPr>
            </a:br>
            <a:endParaRPr lang="ru-RU" dirty="0">
              <a:solidFill>
                <a:schemeClr val="tx1"/>
              </a:solidFill>
            </a:endParaRPr>
          </a:p>
        </p:txBody>
      </p:sp>
      <p:pic>
        <p:nvPicPr>
          <p:cNvPr id="24578" name="Picture 2" descr="http://www.epwr.ru/quotauthor/399/7.jpg"/>
          <p:cNvPicPr>
            <a:picLocks noChangeAspect="1" noChangeArrowheads="1"/>
          </p:cNvPicPr>
          <p:nvPr/>
        </p:nvPicPr>
        <p:blipFill>
          <a:blip r:embed="rId2" cstate="print"/>
          <a:srcRect/>
          <a:stretch>
            <a:fillRect/>
          </a:stretch>
        </p:blipFill>
        <p:spPr bwMode="auto">
          <a:xfrm>
            <a:off x="3995936" y="476672"/>
            <a:ext cx="4016499" cy="590898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u-RU" sz="3200" b="1" dirty="0" smtClean="0">
                <a:solidFill>
                  <a:schemeClr val="tx1"/>
                </a:solidFill>
                <a:latin typeface="Times New Roman" pitchFamily="18" charset="0"/>
                <a:cs typeface="Times New Roman" pitchFamily="18" charset="0"/>
              </a:rPr>
              <a:t>6 вопрос: о </a:t>
            </a:r>
            <a:r>
              <a:rPr lang="ru-RU" b="1" dirty="0" smtClean="0">
                <a:solidFill>
                  <a:schemeClr val="tx1"/>
                </a:solidFill>
              </a:rPr>
              <a:t>Песталоцци И.Г.</a:t>
            </a:r>
            <a:endParaRPr lang="ru-RU" b="1" dirty="0">
              <a:solidFill>
                <a:schemeClr val="tx1"/>
              </a:solidFill>
            </a:endParaRPr>
          </a:p>
        </p:txBody>
      </p:sp>
      <p:sp>
        <p:nvSpPr>
          <p:cNvPr id="4" name="Прямоугольник 3"/>
          <p:cNvSpPr/>
          <p:nvPr/>
        </p:nvSpPr>
        <p:spPr>
          <a:xfrm>
            <a:off x="323528" y="1124744"/>
            <a:ext cx="4896544" cy="5693866"/>
          </a:xfrm>
          <a:prstGeom prst="rect">
            <a:avLst/>
          </a:prstGeom>
        </p:spPr>
        <p:txBody>
          <a:bodyPr wrap="square">
            <a:spAutoFit/>
          </a:bodyPr>
          <a:lstStyle/>
          <a:p>
            <a:r>
              <a:rPr lang="ru-RU" sz="2800" dirty="0" smtClean="0"/>
              <a:t>Согласно учению Песталоцци, человеческая природа состоит из совокупности задатков и сил, отличающих человека как </a:t>
            </a:r>
            <a:r>
              <a:rPr lang="ru-RU" sz="2800" dirty="0" err="1" smtClean="0"/>
              <a:t>homo</a:t>
            </a:r>
            <a:r>
              <a:rPr lang="ru-RU" sz="2800" dirty="0" smtClean="0"/>
              <a:t> </a:t>
            </a:r>
            <a:r>
              <a:rPr lang="ru-RU" sz="2800" dirty="0" err="1" smtClean="0"/>
              <a:t>sapiens</a:t>
            </a:r>
            <a:r>
              <a:rPr lang="ru-RU" sz="2800" dirty="0" smtClean="0"/>
              <a:t>. Песталоцци выделяет три основных способности, определяющих сущность человеческой личности — способность …., способность создавать и способность чувствовать. </a:t>
            </a:r>
            <a:endParaRPr lang="ru-RU" sz="2800" dirty="0"/>
          </a:p>
        </p:txBody>
      </p:sp>
      <p:pic>
        <p:nvPicPr>
          <p:cNvPr id="23554" name="Picture 2" descr="http://www.hrono.ru/biograf/bio_p/pestalozzi.jpg"/>
          <p:cNvPicPr>
            <a:picLocks noChangeAspect="1" noChangeArrowheads="1"/>
          </p:cNvPicPr>
          <p:nvPr/>
        </p:nvPicPr>
        <p:blipFill>
          <a:blip r:embed="rId2" cstate="print"/>
          <a:srcRect/>
          <a:stretch>
            <a:fillRect/>
          </a:stretch>
        </p:blipFill>
        <p:spPr bwMode="auto">
          <a:xfrm>
            <a:off x="5358890" y="1196752"/>
            <a:ext cx="3078926" cy="45365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962672" cy="4234482"/>
          </a:xfrm>
        </p:spPr>
        <p:txBody>
          <a:bodyPr>
            <a:normAutofit/>
          </a:bodyPr>
          <a:lstStyle/>
          <a:p>
            <a:r>
              <a:rPr lang="ru-RU" sz="3200" b="1" dirty="0" smtClean="0">
                <a:solidFill>
                  <a:schemeClr val="tx1"/>
                </a:solidFill>
                <a:latin typeface="Times New Roman" pitchFamily="18" charset="0"/>
                <a:cs typeface="Times New Roman" pitchFamily="18" charset="0"/>
              </a:rPr>
              <a:t>Ответ на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6 вопрос: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способность мыслить</a:t>
            </a:r>
            <a:endParaRPr lang="ru-RU" dirty="0"/>
          </a:p>
        </p:txBody>
      </p:sp>
      <p:pic>
        <p:nvPicPr>
          <p:cNvPr id="22530" name="Picture 2" descr="http://publ.lib.ru/ARCHIVES/P/PESTALOCCI_Iogann_Genrih/.Online/Pestalocci_I.G.-P001.jpg"/>
          <p:cNvPicPr>
            <a:picLocks noChangeAspect="1" noChangeArrowheads="1"/>
          </p:cNvPicPr>
          <p:nvPr/>
        </p:nvPicPr>
        <p:blipFill>
          <a:blip r:embed="rId2" cstate="print"/>
          <a:srcRect/>
          <a:stretch>
            <a:fillRect/>
          </a:stretch>
        </p:blipFill>
        <p:spPr bwMode="auto">
          <a:xfrm>
            <a:off x="3779912" y="476672"/>
            <a:ext cx="4184129" cy="613508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16832"/>
            <a:ext cx="8219256" cy="5688632"/>
          </a:xfrm>
        </p:spPr>
        <p:txBody>
          <a:bodyPr>
            <a:normAutofit fontScale="90000"/>
          </a:bodyPr>
          <a:lstStyle/>
          <a:p>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7 вопрос: Верю – НЕ верю</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1) </a:t>
            </a:r>
            <a:r>
              <a:rPr lang="vi-VN" sz="3100" b="1" dirty="0" smtClean="0">
                <a:solidFill>
                  <a:schemeClr val="tx1"/>
                </a:solidFill>
              </a:rPr>
              <a:t>Карл Ли́бкнехт </a:t>
            </a:r>
            <a:r>
              <a:rPr lang="ru-RU" sz="3100" dirty="0" smtClean="0">
                <a:solidFill>
                  <a:schemeClr val="tx1"/>
                </a:solidFill>
              </a:rPr>
              <a:t>один из основателей социалистической партии в Германии</a:t>
            </a:r>
            <a:br>
              <a:rPr lang="ru-RU" sz="3100" dirty="0" smtClean="0">
                <a:solidFill>
                  <a:schemeClr val="tx1"/>
                </a:solidFill>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2) </a:t>
            </a:r>
            <a:r>
              <a:rPr lang="ru-RU" sz="3100" dirty="0" smtClean="0">
                <a:solidFill>
                  <a:schemeClr val="tx1"/>
                </a:solidFill>
                <a:latin typeface="Times New Roman" pitchFamily="18" charset="0"/>
                <a:cs typeface="Times New Roman" pitchFamily="18" charset="0"/>
              </a:rPr>
              <a:t>Свои первые произведения </a:t>
            </a:r>
            <a:r>
              <a:rPr lang="ru-RU" sz="3100" b="1" dirty="0" smtClean="0">
                <a:solidFill>
                  <a:schemeClr val="tx1"/>
                </a:solidFill>
                <a:latin typeface="Times New Roman" pitchFamily="18" charset="0"/>
                <a:cs typeface="Times New Roman" pitchFamily="18" charset="0"/>
              </a:rPr>
              <a:t>Чернышевский </a:t>
            </a:r>
            <a:r>
              <a:rPr lang="ru-RU" sz="3100" dirty="0" smtClean="0">
                <a:solidFill>
                  <a:schemeClr val="tx1"/>
                </a:solidFill>
                <a:latin typeface="Times New Roman" pitchFamily="18" charset="0"/>
                <a:cs typeface="Times New Roman" pitchFamily="18" charset="0"/>
              </a:rPr>
              <a:t>начал писать ещё подростком</a:t>
            </a:r>
            <a:br>
              <a:rPr lang="ru-RU" sz="3100"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3) </a:t>
            </a:r>
            <a:r>
              <a:rPr lang="ru-RU" sz="3100" b="1" dirty="0" smtClean="0">
                <a:solidFill>
                  <a:schemeClr val="tx1"/>
                </a:solidFill>
              </a:rPr>
              <a:t>Песталоцци</a:t>
            </a:r>
            <a:r>
              <a:rPr lang="ru-RU" sz="3100" dirty="0" smtClean="0">
                <a:solidFill>
                  <a:schemeClr val="tx1"/>
                </a:solidFill>
              </a:rPr>
              <a:t> приходит к убеждению, что больше всего в его помощи нуждаются крестьянские дети, остающиеся без присмотра. И он решает отдать свои силы и остатки средств воспитанию детей бедняков.</a:t>
            </a:r>
            <a:r>
              <a:rPr lang="ru-RU" sz="2700" b="1" dirty="0" smtClean="0"/>
              <a:t/>
            </a:r>
            <a:br>
              <a:rPr lang="ru-RU" sz="2700" b="1" dirty="0" smtClean="0"/>
            </a:br>
            <a:r>
              <a:rPr lang="ru-RU" dirty="0" smtClean="0"/>
              <a:t/>
            </a:r>
            <a:br>
              <a:rPr lang="ru-RU" dirty="0" smtClean="0"/>
            </a:br>
            <a:endParaRPr lang="ru-RU"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7385248" cy="5688632"/>
          </a:xfrm>
        </p:spPr>
        <p:txBody>
          <a:bodyPr>
            <a:normAutofit/>
          </a:bodyPr>
          <a:lstStyle/>
          <a:p>
            <a:r>
              <a:rPr lang="ru-RU" sz="3200" b="1" dirty="0" smtClean="0">
                <a:solidFill>
                  <a:schemeClr val="tx1"/>
                </a:solidFill>
                <a:latin typeface="Times New Roman" pitchFamily="18" charset="0"/>
                <a:cs typeface="Times New Roman" pitchFamily="18" charset="0"/>
              </a:rPr>
              <a:t>Ответ на 7 вопрос:</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1) да</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2)  нет</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3) да</a:t>
            </a:r>
            <a:br>
              <a:rPr lang="ru-RU" sz="40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7901014" cy="5472608"/>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8 вопрос: </a:t>
            </a:r>
            <a:br>
              <a:rPr lang="ru-RU" sz="3200" b="1"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Прежде чем поступить на медицинский факультет московского университета Сеченов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rPr>
              <a:t> окончил </a:t>
            </a:r>
            <a:r>
              <a:rPr lang="ru-RU" sz="3100" dirty="0" smtClean="0">
                <a:solidFill>
                  <a:schemeClr val="tx1"/>
                </a:solidFill>
                <a:hlinkClick r:id="rId2" tooltip="Главное инженерное училище"/>
              </a:rPr>
              <a:t>Главное инженерное училище</a:t>
            </a:r>
            <a:r>
              <a:rPr lang="ru-RU" sz="3100" dirty="0" smtClean="0">
                <a:solidFill>
                  <a:schemeClr val="tx1"/>
                </a:solidFill>
              </a:rPr>
              <a:t> в 1848 году. Его не зачислили в верхний офицерский класс, поэтому он не мог «пойти по учёной части». Из училища он был выпущен в чине:</a:t>
            </a:r>
            <a:br>
              <a:rPr lang="ru-RU" sz="3100" dirty="0" smtClean="0">
                <a:solidFill>
                  <a:schemeClr val="tx1"/>
                </a:solidFill>
              </a:rPr>
            </a:br>
            <a:r>
              <a:rPr lang="ru-RU" sz="3100" dirty="0" smtClean="0">
                <a:solidFill>
                  <a:schemeClr val="tx1"/>
                </a:solidFill>
              </a:rPr>
              <a:t/>
            </a:r>
            <a:br>
              <a:rPr lang="ru-RU" sz="3100" dirty="0" smtClean="0">
                <a:solidFill>
                  <a:schemeClr val="tx1"/>
                </a:solidFill>
              </a:rPr>
            </a:br>
            <a:r>
              <a:rPr lang="ru-RU" sz="4000" dirty="0" smtClean="0">
                <a:solidFill>
                  <a:schemeClr val="tx1"/>
                </a:solidFill>
              </a:rPr>
              <a:t>А) сержанта</a:t>
            </a:r>
            <a:br>
              <a:rPr lang="ru-RU" sz="4000" dirty="0" smtClean="0">
                <a:solidFill>
                  <a:schemeClr val="tx1"/>
                </a:solidFill>
              </a:rPr>
            </a:br>
            <a:r>
              <a:rPr lang="ru-RU" sz="4000" dirty="0" smtClean="0">
                <a:solidFill>
                  <a:schemeClr val="tx1"/>
                </a:solidFill>
              </a:rPr>
              <a:t>Б) прапорщика</a:t>
            </a:r>
            <a:br>
              <a:rPr lang="ru-RU" sz="4000" dirty="0" smtClean="0">
                <a:solidFill>
                  <a:schemeClr val="tx1"/>
                </a:solidFill>
              </a:rPr>
            </a:br>
            <a:r>
              <a:rPr lang="ru-RU" sz="4000" dirty="0" smtClean="0">
                <a:solidFill>
                  <a:schemeClr val="tx1"/>
                </a:solidFill>
              </a:rPr>
              <a:t>В) старшина</a:t>
            </a:r>
            <a:endParaRPr lang="ru-RU" sz="4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chemeClr val="tx1"/>
                </a:solidFill>
                <a:latin typeface="Times New Roman" pitchFamily="18" charset="0"/>
                <a:cs typeface="Times New Roman" pitchFamily="18" charset="0"/>
              </a:rPr>
              <a:t>Ответ на 8 вопрос:   Б) Прапорщик</a:t>
            </a:r>
            <a:endParaRPr lang="ru-RU" dirty="0"/>
          </a:p>
        </p:txBody>
      </p:sp>
      <p:pic>
        <p:nvPicPr>
          <p:cNvPr id="18434" name="Picture 2" descr="http://www.nkj.ru/upload/iblock/3d8294c92b4205f05a4bbd72fcb99be7.jpg"/>
          <p:cNvPicPr>
            <a:picLocks noChangeAspect="1" noChangeArrowheads="1"/>
          </p:cNvPicPr>
          <p:nvPr/>
        </p:nvPicPr>
        <p:blipFill>
          <a:blip r:embed="rId2" cstate="print"/>
          <a:srcRect/>
          <a:stretch>
            <a:fillRect/>
          </a:stretch>
        </p:blipFill>
        <p:spPr bwMode="auto">
          <a:xfrm>
            <a:off x="3275856" y="1611780"/>
            <a:ext cx="3744416" cy="49301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6120680" cy="6583362"/>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9 вопрос: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dirty="0" smtClean="0"/>
              <a:t> </a:t>
            </a:r>
            <a:r>
              <a:rPr lang="ru-RU" sz="2700" dirty="0" smtClean="0">
                <a:solidFill>
                  <a:schemeClr val="tx1"/>
                </a:solidFill>
              </a:rPr>
              <a:t>Вначале Аврора писала вместе с </a:t>
            </a:r>
            <a:r>
              <a:rPr lang="ru-RU" sz="2700" dirty="0" err="1" smtClean="0">
                <a:solidFill>
                  <a:schemeClr val="tx1"/>
                </a:solidFill>
              </a:rPr>
              <a:t>Сандо</a:t>
            </a:r>
            <a:r>
              <a:rPr lang="ru-RU" sz="2700" dirty="0" smtClean="0">
                <a:solidFill>
                  <a:schemeClr val="tx1"/>
                </a:solidFill>
              </a:rPr>
              <a:t>: романы «Комиссионер» (1830), «Роз и </a:t>
            </a:r>
            <a:r>
              <a:rPr lang="ru-RU" sz="2700" dirty="0" err="1" smtClean="0">
                <a:solidFill>
                  <a:schemeClr val="tx1"/>
                </a:solidFill>
              </a:rPr>
              <a:t>Бланш</a:t>
            </a:r>
            <a:r>
              <a:rPr lang="ru-RU" sz="2700" dirty="0" smtClean="0">
                <a:solidFill>
                  <a:schemeClr val="tx1"/>
                </a:solidFill>
              </a:rPr>
              <a:t>» (1831), имевший у читателей большой успех, вышли за его подписью, так как мачеха </a:t>
            </a:r>
            <a:r>
              <a:rPr lang="ru-RU" sz="2700" dirty="0" smtClean="0">
                <a:solidFill>
                  <a:schemeClr val="tx1"/>
                </a:solidFill>
              </a:rPr>
              <a:t>не </a:t>
            </a:r>
            <a:r>
              <a:rPr lang="ru-RU" sz="2700" dirty="0" smtClean="0">
                <a:solidFill>
                  <a:schemeClr val="tx1"/>
                </a:solidFill>
              </a:rPr>
              <a:t>желала видеть свою фамилию на обложках книг. </a:t>
            </a:r>
            <a:r>
              <a:rPr lang="ru-RU" sz="2700" dirty="0" smtClean="0">
                <a:solidFill>
                  <a:schemeClr val="tx1"/>
                </a:solidFill>
              </a:rPr>
              <a:t>Уже </a:t>
            </a:r>
            <a:r>
              <a:rPr lang="ru-RU" sz="2700" dirty="0" smtClean="0">
                <a:solidFill>
                  <a:schemeClr val="tx1"/>
                </a:solidFill>
              </a:rPr>
              <a:t>самостоятельно Аврора начала </a:t>
            </a:r>
            <a:r>
              <a:rPr lang="ru-RU" sz="2700" dirty="0" smtClean="0">
                <a:solidFill>
                  <a:schemeClr val="tx1"/>
                </a:solidFill>
              </a:rPr>
              <a:t>писать </a:t>
            </a:r>
            <a:r>
              <a:rPr lang="ru-RU" sz="2700" dirty="0" smtClean="0">
                <a:solidFill>
                  <a:schemeClr val="tx1"/>
                </a:solidFill>
              </a:rPr>
              <a:t>роман </a:t>
            </a:r>
            <a:r>
              <a:rPr lang="ru-RU" sz="2700" dirty="0" smtClean="0">
                <a:solidFill>
                  <a:schemeClr val="tx1"/>
                </a:solidFill>
              </a:rPr>
              <a:t>темой </a:t>
            </a:r>
            <a:r>
              <a:rPr lang="ru-RU" sz="2700" dirty="0" smtClean="0">
                <a:solidFill>
                  <a:schemeClr val="tx1"/>
                </a:solidFill>
              </a:rPr>
              <a:t>которого стало противопоставление женщины, ищущей идеальной любви, чувственному и тщеславному мужчине. </a:t>
            </a:r>
            <a:r>
              <a:rPr lang="ru-RU" sz="2700" dirty="0" err="1" smtClean="0">
                <a:solidFill>
                  <a:schemeClr val="tx1"/>
                </a:solidFill>
              </a:rPr>
              <a:t>Сандо</a:t>
            </a:r>
            <a:r>
              <a:rPr lang="ru-RU" sz="2700" dirty="0" smtClean="0">
                <a:solidFill>
                  <a:schemeClr val="tx1"/>
                </a:solidFill>
              </a:rPr>
              <a:t> одобрил роман, но отказался подписаться под чужим текстом. </a:t>
            </a:r>
            <a:r>
              <a:rPr lang="ru-RU" sz="2700" dirty="0" smtClean="0">
                <a:solidFill>
                  <a:schemeClr val="tx1"/>
                </a:solidFill>
              </a:rPr>
              <a:t> </a:t>
            </a:r>
            <a:r>
              <a:rPr lang="ru-RU" sz="2700" dirty="0" smtClean="0">
                <a:solidFill>
                  <a:schemeClr val="tx1"/>
                </a:solidFill>
              </a:rPr>
              <a:t> </a:t>
            </a:r>
            <a:r>
              <a:rPr lang="ru-RU" sz="2700" dirty="0" smtClean="0">
                <a:solidFill>
                  <a:schemeClr val="tx1"/>
                </a:solidFill>
              </a:rPr>
              <a:t>Успех романа позволил </a:t>
            </a:r>
            <a:r>
              <a:rPr lang="ru-RU" sz="2700" dirty="0" smtClean="0">
                <a:solidFill>
                  <a:schemeClr val="tx1"/>
                </a:solidFill>
              </a:rPr>
              <a:t>ей заключить </a:t>
            </a:r>
            <a:r>
              <a:rPr lang="ru-RU" sz="2700" dirty="0" smtClean="0">
                <a:solidFill>
                  <a:schemeClr val="tx1"/>
                </a:solidFill>
              </a:rPr>
              <a:t>контракт и </a:t>
            </a:r>
            <a:r>
              <a:rPr lang="ru-RU" sz="2700" dirty="0" smtClean="0">
                <a:solidFill>
                  <a:schemeClr val="tx1"/>
                </a:solidFill>
              </a:rPr>
              <a:t>обрести финансовую независимость</a:t>
            </a:r>
            <a:r>
              <a:rPr lang="ru-RU" sz="2700" dirty="0" smtClean="0">
                <a:solidFill>
                  <a:schemeClr val="tx1"/>
                </a:solidFill>
              </a:rPr>
              <a:t>. О каком романе идёт речь?</a:t>
            </a:r>
            <a:endParaRPr lang="ru-RU" sz="2700" b="1" dirty="0">
              <a:solidFill>
                <a:schemeClr val="tx1"/>
              </a:solidFill>
              <a:latin typeface="Times New Roman" pitchFamily="18" charset="0"/>
              <a:cs typeface="Times New Roman" pitchFamily="18" charset="0"/>
            </a:endParaRPr>
          </a:p>
        </p:txBody>
      </p:sp>
      <p:pic>
        <p:nvPicPr>
          <p:cNvPr id="17412" name="Picture 4" descr="http://moscvichka.ru/photo/moscvichka/2015/11/doc6mxrmu7db00ncx3k9mp.jpg"/>
          <p:cNvPicPr>
            <a:picLocks noChangeAspect="1" noChangeArrowheads="1"/>
          </p:cNvPicPr>
          <p:nvPr/>
        </p:nvPicPr>
        <p:blipFill>
          <a:blip r:embed="rId2" cstate="print"/>
          <a:srcRect/>
          <a:stretch>
            <a:fillRect/>
          </a:stretch>
        </p:blipFill>
        <p:spPr bwMode="auto">
          <a:xfrm>
            <a:off x="6435716" y="476672"/>
            <a:ext cx="2338474" cy="33123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785794"/>
            <a:ext cx="7286676" cy="5632311"/>
          </a:xfrm>
          <a:prstGeom prst="rect">
            <a:avLst/>
          </a:prstGeom>
        </p:spPr>
        <p:txBody>
          <a:bodyPr wrap="square">
            <a:spAutoFit/>
          </a:bodyPr>
          <a:lstStyle/>
          <a:p>
            <a:pPr>
              <a:buFont typeface="Wingdings" pitchFamily="2" charset="2"/>
              <a:buChar char="v"/>
            </a:pPr>
            <a:r>
              <a:rPr lang="ru-RU" sz="2400" dirty="0" smtClean="0"/>
              <a:t> В этом году исполняется 85 лет с тех пор, как знаменитое собрание: «Жизнь замечательных людей», основанное еще в 1890 году выдающимся русским просветителем Ф.Ф. Павленковым, возродил Максим Горький.</a:t>
            </a:r>
          </a:p>
          <a:p>
            <a:pPr>
              <a:buFont typeface="Wingdings" pitchFamily="2" charset="2"/>
              <a:buChar char="v"/>
            </a:pPr>
            <a:r>
              <a:rPr lang="ru-RU" sz="2400" dirty="0" smtClean="0"/>
              <a:t> В январе 1933 года на стол подписчикам легли первые выпуски горьковской серии «ЖЗЛ», изданные «Журнально-газетным объединением». </a:t>
            </a:r>
          </a:p>
          <a:p>
            <a:pPr>
              <a:buFont typeface="Wingdings" pitchFamily="2" charset="2"/>
              <a:buChar char="v"/>
            </a:pPr>
            <a:r>
              <a:rPr lang="ru-RU" sz="2400" dirty="0" smtClean="0"/>
              <a:t> Это стало вторым рождением самого обширного и единственного у нас в стране собрания биографий.</a:t>
            </a:r>
          </a:p>
          <a:p>
            <a:pPr>
              <a:buFont typeface="Wingdings" pitchFamily="2" charset="2"/>
              <a:buChar char="v"/>
            </a:pPr>
            <a:r>
              <a:rPr lang="ru-RU" sz="2400" dirty="0" smtClean="0"/>
              <a:t> В 1938 году серия была передана в ведение издательства «Молодая гвардия», и с тех пор издание больше не прерывалось.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178696" cy="3298378"/>
          </a:xfrm>
        </p:spPr>
        <p:txBody>
          <a:bodyPr>
            <a:normAutofit/>
          </a:bodyPr>
          <a:lstStyle/>
          <a:p>
            <a:pPr algn="ctr"/>
            <a:r>
              <a:rPr lang="ru-RU" sz="2800" b="1" dirty="0" smtClean="0">
                <a:solidFill>
                  <a:schemeClr val="tx1"/>
                </a:solidFill>
                <a:latin typeface="Times New Roman" pitchFamily="18" charset="0"/>
                <a:cs typeface="Times New Roman" pitchFamily="18" charset="0"/>
              </a:rPr>
              <a:t>Ответ </a:t>
            </a:r>
            <a:r>
              <a:rPr lang="ru-RU" sz="2800" b="1" dirty="0" smtClean="0">
                <a:solidFill>
                  <a:schemeClr val="tx1"/>
                </a:solidFill>
                <a:latin typeface="Times New Roman" pitchFamily="18" charset="0"/>
                <a:cs typeface="Times New Roman" pitchFamily="18" charset="0"/>
              </a:rPr>
              <a:t>на</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9 вопрос</a:t>
            </a:r>
            <a:r>
              <a:rPr lang="ru-RU" sz="2800" b="1" dirty="0" smtClean="0">
                <a:solidFill>
                  <a:schemeClr val="tx1"/>
                </a:solidFill>
                <a:latin typeface="Times New Roman" pitchFamily="18" charset="0"/>
                <a:cs typeface="Times New Roman" pitchFamily="18" charset="0"/>
              </a:rPr>
              <a:t>:</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rPr>
              <a:t>«</a:t>
            </a:r>
            <a:r>
              <a:rPr lang="ru-RU" sz="2800" b="1" dirty="0" smtClean="0">
                <a:solidFill>
                  <a:schemeClr val="tx1"/>
                </a:solidFill>
              </a:rPr>
              <a:t>Индиана</a:t>
            </a:r>
            <a:r>
              <a:rPr lang="ru-RU" sz="2800" b="1" dirty="0" smtClean="0">
                <a:solidFill>
                  <a:schemeClr val="tx1"/>
                </a:solidFill>
              </a:rPr>
              <a:t>»</a:t>
            </a:r>
            <a:r>
              <a:rPr lang="ru-RU" sz="2800" b="1" dirty="0" smtClean="0">
                <a:solidFill>
                  <a:schemeClr val="tx1"/>
                </a:solidFill>
              </a:rPr>
              <a:t>       </a:t>
            </a:r>
            <a:r>
              <a:rPr lang="ru-RU" sz="2800" b="1" dirty="0" smtClean="0">
                <a:solidFill>
                  <a:schemeClr val="tx1"/>
                </a:solidFill>
              </a:rPr>
              <a:t/>
            </a:r>
            <a:br>
              <a:rPr lang="ru-RU" sz="2800" b="1" dirty="0" smtClean="0">
                <a:solidFill>
                  <a:schemeClr val="tx1"/>
                </a:solidFill>
              </a:rPr>
            </a:br>
            <a:endParaRPr lang="ru-RU" b="1" dirty="0">
              <a:solidFill>
                <a:schemeClr val="tx1"/>
              </a:solidFill>
            </a:endParaRPr>
          </a:p>
        </p:txBody>
      </p:sp>
      <p:pic>
        <p:nvPicPr>
          <p:cNvPr id="16388" name="Picture 4" descr="https://ozon-st.cdn.ngenix.net/multimedia/1010251303.jpg"/>
          <p:cNvPicPr>
            <a:picLocks noChangeAspect="1" noChangeArrowheads="1"/>
          </p:cNvPicPr>
          <p:nvPr/>
        </p:nvPicPr>
        <p:blipFill>
          <a:blip r:embed="rId2" cstate="print"/>
          <a:srcRect/>
          <a:stretch>
            <a:fillRect/>
          </a:stretch>
        </p:blipFill>
        <p:spPr bwMode="auto">
          <a:xfrm>
            <a:off x="3707904" y="0"/>
            <a:ext cx="4160603" cy="652534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5890666"/>
          </a:xfrm>
        </p:spPr>
        <p:txBody>
          <a:bodyPr>
            <a:normAutofit fontScale="90000"/>
          </a:bodyPr>
          <a:lstStyle/>
          <a:p>
            <a:r>
              <a:rPr lang="ru-RU" b="1" dirty="0" smtClean="0">
                <a:solidFill>
                  <a:schemeClr val="tx1"/>
                </a:solidFill>
              </a:rPr>
              <a:t>10 вопрос</a:t>
            </a:r>
            <a:r>
              <a:rPr lang="ru-RU" b="1" dirty="0" smtClean="0">
                <a:solidFill>
                  <a:schemeClr val="tx1"/>
                </a:solidFill>
              </a:rPr>
              <a:t>: </a:t>
            </a:r>
            <a:br>
              <a:rPr lang="ru-RU" b="1" dirty="0" smtClean="0">
                <a:solidFill>
                  <a:schemeClr val="tx1"/>
                </a:solidFill>
              </a:rPr>
            </a:br>
            <a:r>
              <a:rPr lang="ru-RU" b="1" dirty="0" smtClean="0">
                <a:solidFill>
                  <a:schemeClr val="tx1"/>
                </a:solidFill>
              </a:rPr>
              <a:t/>
            </a:r>
            <a:br>
              <a:rPr lang="ru-RU" b="1" dirty="0" smtClean="0">
                <a:solidFill>
                  <a:schemeClr val="tx1"/>
                </a:solidFill>
              </a:rPr>
            </a:br>
            <a:r>
              <a:rPr lang="ru-RU" sz="2700" dirty="0" smtClean="0">
                <a:solidFill>
                  <a:schemeClr val="tx1"/>
                </a:solidFill>
              </a:rPr>
              <a:t>После </a:t>
            </a:r>
            <a:r>
              <a:rPr lang="ru-RU" sz="2700" dirty="0" smtClean="0">
                <a:solidFill>
                  <a:schemeClr val="tx1"/>
                </a:solidFill>
              </a:rPr>
              <a:t>успешной сдачи экзаменов в </a:t>
            </a:r>
            <a:r>
              <a:rPr lang="ru-RU" sz="2700" dirty="0" smtClean="0">
                <a:solidFill>
                  <a:schemeClr val="tx1"/>
                </a:solidFill>
                <a:hlinkClick r:id="rId2" tooltip="1856 год"/>
              </a:rPr>
              <a:t>1856 году</a:t>
            </a:r>
            <a:r>
              <a:rPr lang="ru-RU" sz="2700" dirty="0" smtClean="0">
                <a:solidFill>
                  <a:schemeClr val="tx1"/>
                </a:solidFill>
              </a:rPr>
              <a:t> Сеченов за свой счёт отправился за границу с целью заняться физиологией. В </a:t>
            </a:r>
            <a:r>
              <a:rPr lang="ru-RU" sz="2700" dirty="0" smtClean="0">
                <a:solidFill>
                  <a:schemeClr val="tx1"/>
                </a:solidFill>
                <a:hlinkClick r:id="rId3" tooltip="1856"/>
              </a:rPr>
              <a:t>1856</a:t>
            </a:r>
            <a:r>
              <a:rPr lang="ru-RU" sz="2700" dirty="0" smtClean="0">
                <a:solidFill>
                  <a:schemeClr val="tx1"/>
                </a:solidFill>
              </a:rPr>
              <a:t>—</a:t>
            </a:r>
            <a:r>
              <a:rPr lang="ru-RU" sz="2700" dirty="0" smtClean="0">
                <a:solidFill>
                  <a:schemeClr val="tx1"/>
                </a:solidFill>
                <a:hlinkClick r:id="rId4" tooltip="1859 год"/>
              </a:rPr>
              <a:t>1859 годах</a:t>
            </a:r>
            <a:r>
              <a:rPr lang="ru-RU" sz="2700" dirty="0" smtClean="0">
                <a:solidFill>
                  <a:schemeClr val="tx1"/>
                </a:solidFill>
              </a:rPr>
              <a:t> работал в </a:t>
            </a:r>
            <a:r>
              <a:rPr lang="ru-RU" sz="2700" dirty="0" smtClean="0">
                <a:solidFill>
                  <a:schemeClr val="tx1"/>
                </a:solidFill>
              </a:rPr>
              <a:t>лабораториях. </a:t>
            </a:r>
            <a:r>
              <a:rPr lang="ru-RU" sz="2700" dirty="0" smtClean="0">
                <a:solidFill>
                  <a:schemeClr val="tx1"/>
                </a:solidFill>
              </a:rPr>
              <a:t>В Берлине прослушал курсы физики </a:t>
            </a:r>
            <a:r>
              <a:rPr lang="ru-RU" sz="2700" dirty="0" err="1" smtClean="0">
                <a:solidFill>
                  <a:schemeClr val="tx1"/>
                </a:solidFill>
                <a:hlinkClick r:id="rId5" tooltip="Магнус, Генрих Густав"/>
              </a:rPr>
              <a:t>Магнуса</a:t>
            </a:r>
            <a:r>
              <a:rPr lang="ru-RU" sz="2700" dirty="0" smtClean="0">
                <a:solidFill>
                  <a:schemeClr val="tx1"/>
                </a:solidFill>
              </a:rPr>
              <a:t> и аналитической химии </a:t>
            </a:r>
            <a:r>
              <a:rPr lang="ru-RU" sz="2700" dirty="0" smtClean="0">
                <a:solidFill>
                  <a:schemeClr val="tx1"/>
                </a:solidFill>
                <a:hlinkClick r:id="rId6" tooltip="Розе, Генрих"/>
              </a:rPr>
              <a:t>Розе</a:t>
            </a:r>
            <a:r>
              <a:rPr lang="ru-RU" sz="2700" dirty="0" smtClean="0">
                <a:solidFill>
                  <a:schemeClr val="tx1"/>
                </a:solidFill>
              </a:rPr>
              <a:t>. Для изучения влияния алкоголя на газы крови Сеченов сконструировал новый прибор </a:t>
            </a:r>
            <a:r>
              <a:rPr lang="ru-RU" sz="2700" dirty="0" smtClean="0">
                <a:solidFill>
                  <a:schemeClr val="tx1"/>
                </a:solidFill>
              </a:rPr>
              <a:t>—</a:t>
            </a:r>
            <a:br>
              <a:rPr lang="ru-RU" sz="2700" dirty="0" smtClean="0">
                <a:solidFill>
                  <a:schemeClr val="tx1"/>
                </a:solidFill>
              </a:rPr>
            </a:br>
            <a:r>
              <a:rPr lang="ru-RU" sz="2700" dirty="0" smtClean="0">
                <a:solidFill>
                  <a:schemeClr val="tx1"/>
                </a:solidFill>
              </a:rPr>
              <a:t/>
            </a:r>
            <a:br>
              <a:rPr lang="ru-RU" sz="2700" dirty="0" smtClean="0">
                <a:solidFill>
                  <a:schemeClr val="tx1"/>
                </a:solidFill>
              </a:rPr>
            </a:br>
            <a:r>
              <a:rPr lang="ru-RU" sz="2700" b="1" dirty="0" smtClean="0">
                <a:solidFill>
                  <a:schemeClr val="tx1"/>
                </a:solidFill>
              </a:rPr>
              <a:t>А) шприц</a:t>
            </a:r>
            <a:br>
              <a:rPr lang="ru-RU" sz="2700" b="1" dirty="0" smtClean="0">
                <a:solidFill>
                  <a:schemeClr val="tx1"/>
                </a:solidFill>
              </a:rPr>
            </a:br>
            <a:r>
              <a:rPr lang="ru-RU" sz="2700" b="1" dirty="0" smtClean="0">
                <a:solidFill>
                  <a:schemeClr val="tx1"/>
                </a:solidFill>
              </a:rPr>
              <a:t>б) кровяной насос</a:t>
            </a:r>
            <a:r>
              <a:rPr lang="ru-RU" sz="2700" b="1" dirty="0" smtClean="0">
                <a:solidFill>
                  <a:schemeClr val="tx1"/>
                </a:solidFill>
              </a:rPr>
              <a:t/>
            </a:r>
            <a:br>
              <a:rPr lang="ru-RU" sz="2700" b="1" dirty="0" smtClean="0">
                <a:solidFill>
                  <a:schemeClr val="tx1"/>
                </a:solidFill>
              </a:rPr>
            </a:br>
            <a:r>
              <a:rPr lang="ru-RU" sz="2700" b="1" dirty="0" smtClean="0">
                <a:solidFill>
                  <a:schemeClr val="tx1"/>
                </a:solidFill>
              </a:rPr>
              <a:t>в) стетоскоп</a:t>
            </a:r>
            <a:r>
              <a:rPr lang="ru-RU" b="1" dirty="0" smtClean="0">
                <a:solidFill>
                  <a:schemeClr val="tx1"/>
                </a:solidFill>
              </a:rPr>
              <a:t/>
            </a:r>
            <a:br>
              <a:rPr lang="ru-RU" b="1" dirty="0" smtClean="0">
                <a:solidFill>
                  <a:schemeClr val="tx1"/>
                </a:solidFill>
              </a:rPr>
            </a:br>
            <a:endParaRPr lang="ru-RU"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4032448" cy="6597352"/>
          </a:xfrm>
        </p:spPr>
        <p:txBody>
          <a:bodyPr>
            <a:normAutofit fontScale="90000"/>
          </a:bodyPr>
          <a:lstStyle/>
          <a:p>
            <a:r>
              <a:rPr lang="ru-RU" sz="3600" b="1" dirty="0" smtClean="0">
                <a:solidFill>
                  <a:schemeClr val="tx1"/>
                </a:solidFill>
                <a:latin typeface="Times New Roman" pitchFamily="18" charset="0"/>
                <a:cs typeface="Times New Roman" pitchFamily="18" charset="0"/>
              </a:rPr>
              <a:t>Ответ</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t>
            </a:r>
            <a:r>
              <a:rPr lang="ru-RU" sz="3600" b="1" dirty="0" smtClean="0">
                <a:solidFill>
                  <a:schemeClr val="tx1"/>
                </a:solidFill>
                <a:latin typeface="Times New Roman" pitchFamily="18" charset="0"/>
                <a:cs typeface="Times New Roman" pitchFamily="18" charset="0"/>
              </a:rPr>
              <a:t>на 10 вопрос</a:t>
            </a:r>
            <a:r>
              <a:rPr lang="ru-RU" sz="3600" b="1" dirty="0" smtClean="0">
                <a:solidFill>
                  <a:schemeClr val="tx1"/>
                </a:solidFill>
                <a:latin typeface="Times New Roman" pitchFamily="18" charset="0"/>
                <a:cs typeface="Times New Roman" pitchFamily="18" charset="0"/>
              </a:rPr>
              <a:t>:  </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2800" b="1" dirty="0" smtClean="0">
                <a:solidFill>
                  <a:schemeClr val="tx1"/>
                </a:solidFill>
              </a:rPr>
              <a:t>б) «кровяной </a:t>
            </a:r>
            <a:r>
              <a:rPr lang="ru-RU" sz="2800" b="1" dirty="0" smtClean="0">
                <a:solidFill>
                  <a:schemeClr val="tx1"/>
                </a:solidFill>
              </a:rPr>
              <a:t>насос</a:t>
            </a:r>
            <a:r>
              <a:rPr lang="ru-RU" sz="2800" dirty="0" smtClean="0">
                <a:solidFill>
                  <a:schemeClr val="tx1"/>
                </a:solidFill>
              </a:rPr>
              <a:t>», </a:t>
            </a:r>
            <a:r>
              <a:rPr lang="ru-RU" sz="2800" dirty="0" smtClean="0">
                <a:solidFill>
                  <a:schemeClr val="tx1"/>
                </a:solidFill>
              </a:rPr>
              <a:t>Впоследствии </a:t>
            </a:r>
            <a:r>
              <a:rPr lang="ru-RU" sz="2800" dirty="0" smtClean="0">
                <a:solidFill>
                  <a:schemeClr val="tx1"/>
                </a:solidFill>
              </a:rPr>
              <a:t>этим прибором пользовались многие физиологи (оригинальный «кровяной насос» в рабочем состоянии хранится в музее кафедры общей физиологии Санкт-Петербургского университета) </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endParaRPr lang="ru-RU" dirty="0"/>
          </a:p>
        </p:txBody>
      </p:sp>
      <p:pic>
        <p:nvPicPr>
          <p:cNvPr id="14338" name="Picture 2" descr="https://www.wikireading.ru/img/324309_29_i_022.jpg"/>
          <p:cNvPicPr>
            <a:picLocks noChangeAspect="1" noChangeArrowheads="1"/>
          </p:cNvPicPr>
          <p:nvPr/>
        </p:nvPicPr>
        <p:blipFill>
          <a:blip r:embed="rId2" cstate="print"/>
          <a:srcRect/>
          <a:stretch>
            <a:fillRect/>
          </a:stretch>
        </p:blipFill>
        <p:spPr bwMode="auto">
          <a:xfrm>
            <a:off x="4139952" y="1628800"/>
            <a:ext cx="4572000" cy="36290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620688"/>
            <a:ext cx="5832648" cy="6840760"/>
          </a:xfrm>
        </p:spPr>
        <p:txBody>
          <a:bodyPr>
            <a:normAutofit fontScale="90000"/>
          </a:bodyPr>
          <a:lstStyle/>
          <a:p>
            <a:pPr algn="ct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11 вопрос</a:t>
            </a:r>
            <a:r>
              <a:rPr lang="ru-RU" sz="4000" b="1" dirty="0" smtClean="0">
                <a:solidFill>
                  <a:schemeClr val="tx1"/>
                </a:solidFill>
                <a:latin typeface="Times New Roman" pitchFamily="18" charset="0"/>
                <a:cs typeface="Times New Roman" pitchFamily="18" charset="0"/>
              </a:rPr>
              <a:t>:</a:t>
            </a:r>
            <a:br>
              <a:rPr lang="ru-RU" sz="4000" b="1" dirty="0" smtClean="0">
                <a:solidFill>
                  <a:schemeClr val="tx1"/>
                </a:solidFill>
                <a:latin typeface="Times New Roman" pitchFamily="18" charset="0"/>
                <a:cs typeface="Times New Roman" pitchFamily="18" charset="0"/>
              </a:rPr>
            </a:br>
            <a:r>
              <a:rPr lang="ru-RU" sz="3600" dirty="0" smtClean="0"/>
              <a:t> </a:t>
            </a:r>
            <a:r>
              <a:rPr lang="ru-RU" sz="3100" dirty="0" smtClean="0">
                <a:solidFill>
                  <a:schemeClr val="tx1"/>
                </a:solidFill>
              </a:rPr>
              <a:t>Суриков никогда не брал заказов на портреты, но часто отправлялся от портретного образа в своей дальнейшей, чисто творческой </a:t>
            </a:r>
            <a:r>
              <a:rPr lang="ru-RU" sz="3100" dirty="0" smtClean="0">
                <a:solidFill>
                  <a:schemeClr val="tx1"/>
                </a:solidFill>
              </a:rPr>
              <a:t>работе. </a:t>
            </a:r>
            <a:r>
              <a:rPr lang="ru-RU" sz="3100" dirty="0" smtClean="0">
                <a:solidFill>
                  <a:schemeClr val="tx1"/>
                </a:solidFill>
              </a:rPr>
              <a:t>В 1899—1900 годах исполнил два графических </a:t>
            </a:r>
            <a:r>
              <a:rPr lang="ru-RU" sz="3100" dirty="0" smtClean="0">
                <a:solidFill>
                  <a:schemeClr val="tx1"/>
                </a:solidFill>
              </a:rPr>
              <a:t>портрета, это портрет…</a:t>
            </a:r>
            <a:br>
              <a:rPr lang="ru-RU" sz="3100" dirty="0" smtClean="0">
                <a:solidFill>
                  <a:schemeClr val="tx1"/>
                </a:solidFill>
              </a:rPr>
            </a:br>
            <a:r>
              <a:rPr lang="ru-RU" sz="3100" dirty="0" smtClean="0">
                <a:solidFill>
                  <a:schemeClr val="tx1"/>
                </a:solidFill>
              </a:rPr>
              <a:t/>
            </a:r>
            <a:br>
              <a:rPr lang="ru-RU" sz="3100" dirty="0" smtClean="0">
                <a:solidFill>
                  <a:schemeClr val="tx1"/>
                </a:solidFill>
              </a:rPr>
            </a:br>
            <a:r>
              <a:rPr lang="ru-RU" sz="3100" b="1" dirty="0" smtClean="0">
                <a:solidFill>
                  <a:schemeClr val="tx1"/>
                </a:solidFill>
              </a:rPr>
              <a:t>а)</a:t>
            </a:r>
            <a:r>
              <a:rPr lang="ru-RU" sz="2800" b="1" dirty="0" smtClean="0">
                <a:solidFill>
                  <a:schemeClr val="tx1"/>
                </a:solidFill>
              </a:rPr>
              <a:t> </a:t>
            </a:r>
            <a:r>
              <a:rPr lang="ru-RU" sz="2800" b="1" dirty="0" err="1" smtClean="0">
                <a:solidFill>
                  <a:schemeClr val="tx1"/>
                </a:solidFill>
              </a:rPr>
              <a:t>Пелецкого</a:t>
            </a:r>
            <a:r>
              <a:rPr lang="ru-RU" sz="2800" b="1" dirty="0" smtClean="0">
                <a:solidFill>
                  <a:schemeClr val="tx1"/>
                </a:solidFill>
              </a:rPr>
              <a:t> Федора Федоровича </a:t>
            </a:r>
            <a:r>
              <a:rPr lang="ru-RU" sz="3100" b="1" dirty="0" smtClean="0">
                <a:solidFill>
                  <a:schemeClr val="tx1"/>
                </a:solidFill>
              </a:rPr>
              <a:t/>
            </a:r>
            <a:br>
              <a:rPr lang="ru-RU" sz="3100" b="1" dirty="0" smtClean="0">
                <a:solidFill>
                  <a:schemeClr val="tx1"/>
                </a:solidFill>
              </a:rPr>
            </a:br>
            <a:r>
              <a:rPr lang="ru-RU" sz="3100" b="1" dirty="0" smtClean="0">
                <a:solidFill>
                  <a:schemeClr val="tx1"/>
                </a:solidFill>
              </a:rPr>
              <a:t>б)</a:t>
            </a:r>
            <a:r>
              <a:rPr lang="ru-RU" sz="2800" b="1" dirty="0" smtClean="0">
                <a:solidFill>
                  <a:schemeClr val="tx1"/>
                </a:solidFill>
              </a:rPr>
              <a:t> </a:t>
            </a:r>
            <a:r>
              <a:rPr lang="ru-RU" sz="2800" b="1" dirty="0" smtClean="0">
                <a:solidFill>
                  <a:schemeClr val="tx1"/>
                </a:solidFill>
              </a:rPr>
              <a:t>Елизаветы </a:t>
            </a:r>
            <a:r>
              <a:rPr lang="ru-RU" sz="2800" b="1" dirty="0" err="1" smtClean="0">
                <a:solidFill>
                  <a:schemeClr val="tx1"/>
                </a:solidFill>
              </a:rPr>
              <a:t>Августовны</a:t>
            </a:r>
            <a:r>
              <a:rPr lang="ru-RU" sz="2800" b="1" dirty="0" smtClean="0">
                <a:solidFill>
                  <a:schemeClr val="tx1"/>
                </a:solidFill>
              </a:rPr>
              <a:t> </a:t>
            </a:r>
            <a:r>
              <a:rPr lang="ru-RU" sz="2800" b="1" dirty="0" smtClean="0">
                <a:solidFill>
                  <a:schemeClr val="tx1"/>
                </a:solidFill>
              </a:rPr>
              <a:t>Шаре </a:t>
            </a:r>
            <a:r>
              <a:rPr lang="ru-RU" sz="2800" b="1" dirty="0" smtClean="0">
                <a:solidFill>
                  <a:schemeClr val="tx1"/>
                </a:solidFill>
              </a:rPr>
              <a:t/>
            </a:r>
            <a:br>
              <a:rPr lang="ru-RU" sz="2800" b="1" dirty="0" smtClean="0">
                <a:solidFill>
                  <a:schemeClr val="tx1"/>
                </a:solidFill>
              </a:rPr>
            </a:br>
            <a:r>
              <a:rPr lang="ru-RU" sz="3100" b="1" dirty="0" smtClean="0">
                <a:solidFill>
                  <a:schemeClr val="tx1"/>
                </a:solidFill>
              </a:rPr>
              <a:t>в) </a:t>
            </a:r>
            <a:r>
              <a:rPr lang="ru-RU" sz="2800" b="1" dirty="0" smtClean="0">
                <a:solidFill>
                  <a:schemeClr val="tx1"/>
                </a:solidFill>
              </a:rPr>
              <a:t>Суриковой Ольги (дочь)</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t>
            </a:r>
            <a:r>
              <a:rPr lang="ru-RU" sz="2800" dirty="0" smtClean="0"/>
              <a:t/>
            </a:r>
            <a:br>
              <a:rPr lang="ru-RU" sz="2800" dirty="0" smtClean="0"/>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pic>
        <p:nvPicPr>
          <p:cNvPr id="13314" name="Picture 2" descr="http://diletant.media/upload/resize_cache/iblock/427/180_300_1/4278ac3bc0d4fd6c267f6945c6007d98.jpg"/>
          <p:cNvPicPr>
            <a:picLocks noChangeAspect="1" noChangeArrowheads="1"/>
          </p:cNvPicPr>
          <p:nvPr/>
        </p:nvPicPr>
        <p:blipFill>
          <a:blip r:embed="rId2" cstate="print"/>
          <a:srcRect/>
          <a:stretch>
            <a:fillRect/>
          </a:stretch>
        </p:blipFill>
        <p:spPr bwMode="auto">
          <a:xfrm>
            <a:off x="6012160" y="1844824"/>
            <a:ext cx="2572648" cy="361600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6250706"/>
          </a:xfrm>
        </p:spPr>
        <p:txBody>
          <a:bodyPr>
            <a:normAutofit/>
          </a:bodyPr>
          <a:lstStyle/>
          <a:p>
            <a:r>
              <a:rPr lang="ru-RU" sz="3200" b="1" dirty="0" smtClean="0">
                <a:solidFill>
                  <a:schemeClr val="tx1"/>
                </a:solidFill>
                <a:latin typeface="Times New Roman" pitchFamily="18" charset="0"/>
                <a:cs typeface="Times New Roman" pitchFamily="18" charset="0"/>
              </a:rPr>
              <a:t>Ответ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на </a:t>
            </a:r>
            <a:r>
              <a:rPr lang="ru-RU" sz="3200" b="1" dirty="0" smtClean="0">
                <a:solidFill>
                  <a:schemeClr val="tx1"/>
                </a:solidFill>
                <a:latin typeface="Times New Roman" pitchFamily="18" charset="0"/>
                <a:cs typeface="Times New Roman" pitchFamily="18" charset="0"/>
              </a:rPr>
              <a:t>11 вопрос</a:t>
            </a:r>
            <a:r>
              <a:rPr lang="ru-RU" sz="3200" b="1" dirty="0" smtClean="0">
                <a:solidFill>
                  <a:schemeClr val="tx1"/>
                </a:solidFill>
                <a:latin typeface="Times New Roman" pitchFamily="18" charset="0"/>
                <a:cs typeface="Times New Roman" pitchFamily="18" charset="0"/>
              </a:rPr>
              <a:t>:</a:t>
            </a:r>
            <a:br>
              <a:rPr lang="ru-RU" sz="3200" b="1" dirty="0" smtClean="0">
                <a:solidFill>
                  <a:schemeClr val="tx1"/>
                </a:solidFill>
                <a:latin typeface="Times New Roman" pitchFamily="18" charset="0"/>
                <a:cs typeface="Times New Roman" pitchFamily="18" charset="0"/>
              </a:rPr>
            </a:br>
            <a:r>
              <a:rPr lang="ru-RU" sz="3200" dirty="0" smtClean="0"/>
              <a:t> </a:t>
            </a:r>
            <a:r>
              <a:rPr lang="ru-RU" sz="2800" dirty="0" smtClean="0">
                <a:solidFill>
                  <a:schemeClr val="tx1"/>
                </a:solidFill>
              </a:rPr>
              <a:t>«</a:t>
            </a:r>
            <a:r>
              <a:rPr lang="ru-RU" sz="2800" dirty="0" smtClean="0">
                <a:solidFill>
                  <a:schemeClr val="tx1"/>
                </a:solidFill>
              </a:rPr>
              <a:t>Многоуважаемому Федору Федоровичу </a:t>
            </a:r>
            <a:r>
              <a:rPr lang="ru-RU" sz="2800" dirty="0" err="1" smtClean="0">
                <a:solidFill>
                  <a:schemeClr val="tx1"/>
                </a:solidFill>
              </a:rPr>
              <a:t>Пелецкому</a:t>
            </a:r>
            <a:r>
              <a:rPr lang="ru-RU" sz="2800" dirty="0" smtClean="0">
                <a:solidFill>
                  <a:schemeClr val="tx1"/>
                </a:solidFill>
              </a:rPr>
              <a:t>. </a:t>
            </a:r>
            <a:r>
              <a:rPr lang="ru-RU" sz="2800" dirty="0" smtClean="0">
                <a:solidFill>
                  <a:schemeClr val="tx1"/>
                </a:solidFill>
              </a:rPr>
              <a:t/>
            </a:r>
            <a:br>
              <a:rPr lang="ru-RU" sz="2800" dirty="0" smtClean="0">
                <a:solidFill>
                  <a:schemeClr val="tx1"/>
                </a:solidFill>
              </a:rPr>
            </a:br>
            <a:r>
              <a:rPr lang="ru-RU" sz="2800" dirty="0" smtClean="0">
                <a:solidFill>
                  <a:schemeClr val="tx1"/>
                </a:solidFill>
              </a:rPr>
              <a:t>В</a:t>
            </a:r>
            <a:r>
              <a:rPr lang="ru-RU" sz="2800" dirty="0" smtClean="0">
                <a:solidFill>
                  <a:schemeClr val="tx1"/>
                </a:solidFill>
              </a:rPr>
              <a:t>. Суриков. 1899 г.» Рисунок хранится в Третьяковской галерее. </a:t>
            </a:r>
            <a:r>
              <a:rPr lang="ru-RU" sz="2800" dirty="0" err="1" smtClean="0">
                <a:solidFill>
                  <a:schemeClr val="tx1"/>
                </a:solidFill>
              </a:rPr>
              <a:t>Пелецкий</a:t>
            </a:r>
            <a:r>
              <a:rPr lang="ru-RU" sz="2800" dirty="0" smtClean="0">
                <a:solidFill>
                  <a:schemeClr val="tx1"/>
                </a:solidFill>
              </a:rPr>
              <a:t> Федор Федорович (1853—1916) — известный московский </a:t>
            </a:r>
            <a:r>
              <a:rPr lang="ru-RU" sz="2800" dirty="0" smtClean="0">
                <a:solidFill>
                  <a:schemeClr val="tx1"/>
                </a:solidFill>
              </a:rPr>
              <a:t>гитарист</a:t>
            </a:r>
            <a:endParaRPr lang="ru-RU" sz="2800" b="1" dirty="0">
              <a:solidFill>
                <a:schemeClr val="tx1"/>
              </a:solidFill>
            </a:endParaRPr>
          </a:p>
        </p:txBody>
      </p:sp>
      <p:pic>
        <p:nvPicPr>
          <p:cNvPr id="12290" name="Picture 2" descr="https://i.mycdn.me/image?id=849934157409&amp;t=0&amp;plc=WEB&amp;tkn=*NwgD1DOYf4AfLUCujDWfSpHsU30"/>
          <p:cNvPicPr>
            <a:picLocks noChangeAspect="1" noChangeArrowheads="1"/>
          </p:cNvPicPr>
          <p:nvPr/>
        </p:nvPicPr>
        <p:blipFill>
          <a:blip r:embed="rId2" cstate="print"/>
          <a:srcRect/>
          <a:stretch>
            <a:fillRect/>
          </a:stretch>
        </p:blipFill>
        <p:spPr bwMode="auto">
          <a:xfrm>
            <a:off x="4427984" y="1340768"/>
            <a:ext cx="3725788" cy="48386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352928" cy="9505056"/>
          </a:xfrm>
        </p:spPr>
        <p:txBody>
          <a:bodyPr>
            <a:noAutofit/>
          </a:bodyPr>
          <a:lstStyle/>
          <a:p>
            <a:pPr algn="ctr"/>
            <a:r>
              <a:rPr lang="ru-RU" sz="3200" b="1" dirty="0" smtClean="0">
                <a:solidFill>
                  <a:schemeClr val="tx1"/>
                </a:solidFill>
                <a:latin typeface="Times New Roman" pitchFamily="18" charset="0"/>
                <a:cs typeface="Times New Roman" pitchFamily="18" charset="0"/>
              </a:rPr>
              <a:t>12 вопрос:</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2400" dirty="0" smtClean="0">
                <a:solidFill>
                  <a:schemeClr val="tx1"/>
                </a:solidFill>
              </a:rPr>
              <a:t> Поводом для ареста </a:t>
            </a:r>
            <a:r>
              <a:rPr lang="ru-RU" sz="2400" dirty="0" smtClean="0">
                <a:solidFill>
                  <a:schemeClr val="tx1"/>
                </a:solidFill>
              </a:rPr>
              <a:t> Чернышевского послужило </a:t>
            </a:r>
            <a:r>
              <a:rPr lang="ru-RU" sz="2400" dirty="0" smtClean="0">
                <a:solidFill>
                  <a:schemeClr val="tx1"/>
                </a:solidFill>
              </a:rPr>
              <a:t>перехваченное полицией письмо </a:t>
            </a:r>
            <a:r>
              <a:rPr lang="ru-RU" sz="2400" dirty="0" smtClean="0">
                <a:solidFill>
                  <a:schemeClr val="tx1"/>
                </a:solidFill>
              </a:rPr>
              <a:t>Герцена, </a:t>
            </a:r>
            <a:r>
              <a:rPr lang="ru-RU" sz="2400" dirty="0" smtClean="0">
                <a:solidFill>
                  <a:schemeClr val="tx1"/>
                </a:solidFill>
              </a:rPr>
              <a:t>в котором упоминалось </a:t>
            </a:r>
            <a:r>
              <a:rPr lang="ru-RU" sz="2400" dirty="0" smtClean="0">
                <a:solidFill>
                  <a:schemeClr val="tx1"/>
                </a:solidFill>
              </a:rPr>
              <a:t>его имя в </a:t>
            </a:r>
            <a:r>
              <a:rPr lang="ru-RU" sz="2400" dirty="0" smtClean="0">
                <a:solidFill>
                  <a:schemeClr val="tx1"/>
                </a:solidFill>
              </a:rPr>
              <a:t>связи с предложением издавать запрещённый «Современник» в Лондоне.</a:t>
            </a:r>
            <a:br>
              <a:rPr lang="ru-RU" sz="2400" dirty="0" smtClean="0">
                <a:solidFill>
                  <a:schemeClr val="tx1"/>
                </a:solidFill>
              </a:rPr>
            </a:br>
            <a:r>
              <a:rPr lang="ru-RU" sz="2400" dirty="0" smtClean="0">
                <a:solidFill>
                  <a:schemeClr val="tx1"/>
                </a:solidFill>
              </a:rPr>
              <a:t>Следствие продолжалось около полутора лет. </a:t>
            </a:r>
            <a:r>
              <a:rPr lang="ru-RU" sz="2400" dirty="0" smtClean="0">
                <a:solidFill>
                  <a:schemeClr val="tx1"/>
                </a:solidFill>
              </a:rPr>
              <a:t>В </a:t>
            </a:r>
            <a:r>
              <a:rPr lang="ru-RU" sz="2400" dirty="0" smtClean="0">
                <a:solidFill>
                  <a:schemeClr val="tx1"/>
                </a:solidFill>
              </a:rPr>
              <a:t>виде протеста против незаконных действий следственной комиссии Чернышевский объявил голодовку, которая продолжалась девять дней. Вместе с тем Чернышевский продолжал работать и в тюрьме. За 678 суток ареста Чернышевский написал текстовых материалов в объёме не менее 200 авторских листов. Наиболее полномасштабно утопические идеалы арестантом Чернышевским были выражены в романе</a:t>
            </a:r>
            <a:r>
              <a:rPr lang="ru-RU" sz="3200" dirty="0" smtClean="0"/>
              <a:t> </a:t>
            </a:r>
            <a:r>
              <a:rPr lang="ru-RU" sz="3200" dirty="0" smtClean="0"/>
              <a:t>…</a:t>
            </a:r>
            <a:r>
              <a:rPr lang="ru-RU" sz="3200" dirty="0" smtClean="0"/>
              <a:t/>
            </a:r>
            <a:br>
              <a:rPr lang="ru-RU" sz="3200" dirty="0" smtClean="0"/>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dirty="0" smtClean="0"/>
              <a:t> </a:t>
            </a: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3200" dirty="0" smtClean="0"/>
              <a:t/>
            </a:r>
            <a:br>
              <a:rPr lang="ru-RU" sz="3200" dirty="0" smtClean="0"/>
            </a:b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endParaRPr lang="ru-RU"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394720" cy="2362274"/>
          </a:xfrm>
        </p:spPr>
        <p:txBody>
          <a:bodyPr>
            <a:normAutofit/>
          </a:bodyPr>
          <a:lstStyle/>
          <a:p>
            <a:r>
              <a:rPr lang="ru-RU" sz="3200" b="1" dirty="0" smtClean="0">
                <a:solidFill>
                  <a:schemeClr val="tx1"/>
                </a:solidFill>
                <a:latin typeface="Times New Roman" pitchFamily="18" charset="0"/>
                <a:cs typeface="Times New Roman" pitchFamily="18" charset="0"/>
              </a:rPr>
              <a:t>Ответ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на 12 </a:t>
            </a:r>
            <a:r>
              <a:rPr lang="ru-RU" sz="3200" b="1" dirty="0" smtClean="0">
                <a:solidFill>
                  <a:schemeClr val="tx1"/>
                </a:solidFill>
                <a:latin typeface="Times New Roman" pitchFamily="18" charset="0"/>
                <a:cs typeface="Times New Roman" pitchFamily="18" charset="0"/>
              </a:rPr>
              <a:t>вопрос</a:t>
            </a:r>
            <a:r>
              <a:rPr lang="ru-RU" sz="3200" b="1" dirty="0" smtClean="0">
                <a:solidFill>
                  <a:schemeClr val="tx1"/>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dirty="0"/>
          </a:p>
        </p:txBody>
      </p:sp>
      <p:pic>
        <p:nvPicPr>
          <p:cNvPr id="2050" name="Picture 2" descr="http://knijky.ru/sites/default/files/styles/264x390/public/00153363.jpg?itok=2Wz5d6x8"/>
          <p:cNvPicPr>
            <a:picLocks noChangeAspect="1" noChangeArrowheads="1"/>
          </p:cNvPicPr>
          <p:nvPr/>
        </p:nvPicPr>
        <p:blipFill>
          <a:blip r:embed="rId2" cstate="print"/>
          <a:srcRect/>
          <a:stretch>
            <a:fillRect/>
          </a:stretch>
        </p:blipFill>
        <p:spPr bwMode="auto">
          <a:xfrm>
            <a:off x="3563888" y="380116"/>
            <a:ext cx="4176464" cy="616977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0"/>
            <a:ext cx="7467600" cy="2924944"/>
          </a:xfrm>
        </p:spPr>
        <p:txBody>
          <a:bodyPr>
            <a:normAutofit fontScale="90000"/>
          </a:bodyPr>
          <a:lstStyle/>
          <a:p>
            <a:pPr algn="ctr"/>
            <a:r>
              <a:rPr lang="ru-RU" sz="4000" b="1" dirty="0" smtClean="0">
                <a:solidFill>
                  <a:schemeClr val="tx1"/>
                </a:solidFill>
                <a:latin typeface="Times New Roman" pitchFamily="18" charset="0"/>
                <a:cs typeface="Times New Roman" pitchFamily="18" charset="0"/>
              </a:rPr>
              <a:t>13 вопрос: </a:t>
            </a:r>
            <a:br>
              <a:rPr lang="ru-RU" sz="4000" b="1" dirty="0" smtClean="0">
                <a:solidFill>
                  <a:schemeClr val="tx1"/>
                </a:solidFill>
                <a:latin typeface="Times New Roman" pitchFamily="18" charset="0"/>
                <a:cs typeface="Times New Roman" pitchFamily="18" charset="0"/>
              </a:rPr>
            </a:br>
            <a:r>
              <a:rPr lang="ru-RU" sz="4000" b="1" dirty="0" err="1" smtClean="0">
                <a:solidFill>
                  <a:schemeClr val="tx1"/>
                </a:solidFill>
                <a:latin typeface="Times New Roman" pitchFamily="18" charset="0"/>
                <a:cs typeface="Times New Roman" pitchFamily="18" charset="0"/>
              </a:rPr>
              <a:t>прослусшайте</a:t>
            </a:r>
            <a:r>
              <a:rPr lang="ru-RU" sz="4000" b="1" dirty="0" smtClean="0">
                <a:solidFill>
                  <a:schemeClr val="tx1"/>
                </a:solidFill>
                <a:latin typeface="Times New Roman" pitchFamily="18" charset="0"/>
                <a:cs typeface="Times New Roman" pitchFamily="18" charset="0"/>
              </a:rPr>
              <a:t> отрывок из музыкальной </a:t>
            </a:r>
            <a:r>
              <a:rPr lang="ru-RU" sz="4000" b="1" dirty="0" err="1" smtClean="0">
                <a:solidFill>
                  <a:schemeClr val="tx1"/>
                </a:solidFill>
                <a:latin typeface="Times New Roman" pitchFamily="18" charset="0"/>
                <a:cs typeface="Times New Roman" pitchFamily="18" charset="0"/>
              </a:rPr>
              <a:t>композции</a:t>
            </a:r>
            <a:r>
              <a:rPr lang="ru-RU" sz="4000" b="1" dirty="0" smtClean="0">
                <a:solidFill>
                  <a:schemeClr val="tx1"/>
                </a:solidFill>
                <a:latin typeface="Times New Roman" pitchFamily="18" charset="0"/>
                <a:cs typeface="Times New Roman" pitchFamily="18" charset="0"/>
              </a:rPr>
              <a:t>, это…</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dirty="0"/>
          </a:p>
        </p:txBody>
      </p:sp>
      <p:sp>
        <p:nvSpPr>
          <p:cNvPr id="49154" name="AutoShape 2"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6" name="AutoShape 4"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8" name="AutoShape 6"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60" name="Picture 8" descr="http://www.fainaidea.com/wp-content/uploads/2015/06/1354542445_vector-music-spectrum_1366x768.jpg"/>
          <p:cNvPicPr>
            <a:picLocks noChangeAspect="1" noChangeArrowheads="1"/>
          </p:cNvPicPr>
          <p:nvPr/>
        </p:nvPicPr>
        <p:blipFill>
          <a:blip r:embed="rId2" cstate="print"/>
          <a:srcRect/>
          <a:stretch>
            <a:fillRect/>
          </a:stretch>
        </p:blipFill>
        <p:spPr bwMode="auto">
          <a:xfrm>
            <a:off x="827584" y="2780928"/>
            <a:ext cx="6768752" cy="380580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chemeClr val="tx1"/>
                </a:solidFill>
              </a:rPr>
              <a:t>13 ответ:</a:t>
            </a:r>
            <a:r>
              <a:rPr lang="ru-RU" b="1" dirty="0" smtClean="0">
                <a:solidFill>
                  <a:schemeClr val="tx1"/>
                </a:solidFill>
              </a:rPr>
              <a:t> </a:t>
            </a:r>
            <a:r>
              <a:rPr lang="ru-RU" b="1" dirty="0" smtClean="0">
                <a:solidFill>
                  <a:schemeClr val="tx1"/>
                </a:solidFill>
              </a:rPr>
              <a:t>    Суриков</a:t>
            </a:r>
            <a:endParaRPr lang="ru-RU" b="1" dirty="0">
              <a:solidFill>
                <a:schemeClr val="tx1"/>
              </a:solidFill>
            </a:endParaRPr>
          </a:p>
        </p:txBody>
      </p:sp>
      <p:pic>
        <p:nvPicPr>
          <p:cNvPr id="8194" name="Picture 2" descr="https://muzei-mira.com/templates/museum/images/artist/biografiya-vasiliya-ivanovicha-surikova+.jpg"/>
          <p:cNvPicPr>
            <a:picLocks noChangeAspect="1" noChangeArrowheads="1"/>
          </p:cNvPicPr>
          <p:nvPr/>
        </p:nvPicPr>
        <p:blipFill>
          <a:blip r:embed="rId2" cstate="print"/>
          <a:srcRect/>
          <a:stretch>
            <a:fillRect/>
          </a:stretch>
        </p:blipFill>
        <p:spPr bwMode="auto">
          <a:xfrm>
            <a:off x="1691680" y="1665310"/>
            <a:ext cx="5544616" cy="484599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a:bodyPr>
          <a:lstStyle/>
          <a:p>
            <a:pPr algn="ctr"/>
            <a:r>
              <a:rPr lang="ru-RU" sz="3200" b="1" dirty="0" smtClean="0">
                <a:solidFill>
                  <a:schemeClr val="tx1"/>
                </a:solidFill>
                <a:latin typeface="Times New Roman" pitchFamily="18" charset="0"/>
                <a:cs typeface="Times New Roman" pitchFamily="18" charset="0"/>
              </a:rPr>
              <a:t>14вопрос: </a:t>
            </a:r>
            <a:r>
              <a:rPr lang="ru-RU" sz="3200" dirty="0" smtClean="0"/>
              <a:t/>
            </a:r>
            <a:br>
              <a:rPr lang="ru-RU" sz="3200" dirty="0" smtClean="0"/>
            </a:br>
            <a:endParaRPr lang="ru-RU" sz="3600" dirty="0">
              <a:solidFill>
                <a:schemeClr val="tx1"/>
              </a:solidFill>
              <a:latin typeface="Times New Roman" pitchFamily="18" charset="0"/>
              <a:cs typeface="Times New Roman" pitchFamily="18" charset="0"/>
            </a:endParaRPr>
          </a:p>
        </p:txBody>
      </p:sp>
      <p:pic>
        <p:nvPicPr>
          <p:cNvPr id="3" name="Picture 2" descr="http://www.filipoc.ru/attaches/jokes/rebus/cb919b92658e526a247ce2d123637d84.png"/>
          <p:cNvPicPr>
            <a:picLocks noChangeAspect="1" noChangeArrowheads="1"/>
          </p:cNvPicPr>
          <p:nvPr/>
        </p:nvPicPr>
        <p:blipFill>
          <a:blip r:embed="rId2" cstate="print"/>
          <a:srcRect/>
          <a:stretch>
            <a:fillRect/>
          </a:stretch>
        </p:blipFill>
        <p:spPr bwMode="auto">
          <a:xfrm>
            <a:off x="1259632" y="1340768"/>
            <a:ext cx="5832648" cy="2333059"/>
          </a:xfrm>
          <a:prstGeom prst="rect">
            <a:avLst/>
          </a:prstGeom>
          <a:noFill/>
        </p:spPr>
      </p:pic>
      <p:pic>
        <p:nvPicPr>
          <p:cNvPr id="7170" name="Picture 2" descr="http://vremyazabav.ru/images/rebusi/prof6.jpg"/>
          <p:cNvPicPr>
            <a:picLocks noChangeAspect="1" noChangeArrowheads="1"/>
          </p:cNvPicPr>
          <p:nvPr/>
        </p:nvPicPr>
        <p:blipFill>
          <a:blip r:embed="rId3" cstate="print"/>
          <a:srcRect/>
          <a:stretch>
            <a:fillRect/>
          </a:stretch>
        </p:blipFill>
        <p:spPr bwMode="auto">
          <a:xfrm>
            <a:off x="971600" y="3861048"/>
            <a:ext cx="6192688" cy="222937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4714908" cy="6929486"/>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1 вопрос о Жорж Санд.:</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Жорж Санд – это </a:t>
            </a:r>
            <a:r>
              <a:rPr lang="ru-RU" sz="3100" dirty="0" smtClean="0">
                <a:solidFill>
                  <a:schemeClr val="tx1"/>
                </a:solidFill>
              </a:rPr>
              <a:t>мужской псевдоним. Для писательницы это был  символ избавления от рабского положения, на которое обрекало женщину современное общество. Сохранив фамилию Санд, она добавила имя Жорж. </a:t>
            </a:r>
            <a:br>
              <a:rPr lang="ru-RU" sz="3100" dirty="0" smtClean="0">
                <a:solidFill>
                  <a:schemeClr val="tx1"/>
                </a:solidFill>
              </a:rPr>
            </a:br>
            <a:r>
              <a:rPr lang="ru-RU" sz="3100" dirty="0" smtClean="0">
                <a:solidFill>
                  <a:schemeClr val="tx1"/>
                </a:solidFill>
              </a:rPr>
              <a:t>А Какое настоящие имя француженки?</a:t>
            </a:r>
            <a:br>
              <a:rPr lang="ru-RU" sz="3100" dirty="0" smtClean="0">
                <a:solidFill>
                  <a:schemeClr val="tx1"/>
                </a:solidFill>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pic>
        <p:nvPicPr>
          <p:cNvPr id="34818" name="Picture 2" descr="http://www.ordodeus.ru/Jorj_Sand.jpg"/>
          <p:cNvPicPr>
            <a:picLocks noChangeAspect="1" noChangeArrowheads="1"/>
          </p:cNvPicPr>
          <p:nvPr/>
        </p:nvPicPr>
        <p:blipFill>
          <a:blip r:embed="rId3" cstate="print"/>
          <a:srcRect/>
          <a:stretch>
            <a:fillRect/>
          </a:stretch>
        </p:blipFill>
        <p:spPr bwMode="auto">
          <a:xfrm>
            <a:off x="5724128" y="1196752"/>
            <a:ext cx="2736304" cy="407405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19256" cy="3586410"/>
          </a:xfrm>
        </p:spPr>
        <p:txBody>
          <a:bodyPr>
            <a:noAutofit/>
          </a:bodyPr>
          <a:lstStyle/>
          <a:p>
            <a:r>
              <a:rPr lang="ru-RU" sz="3600" b="1" dirty="0" smtClean="0">
                <a:solidFill>
                  <a:schemeClr val="tx1"/>
                </a:solidFill>
                <a:latin typeface="Times New Roman" pitchFamily="18" charset="0"/>
                <a:cs typeface="Times New Roman" pitchFamily="18" charset="0"/>
              </a:rPr>
              <a:t>Ответ на 14 вопрос</a:t>
            </a:r>
            <a:r>
              <a:rPr lang="ru-RU" sz="3600" b="1" dirty="0" smtClean="0">
                <a:solidFill>
                  <a:schemeClr val="tx1"/>
                </a:solidFill>
                <a:latin typeface="Times New Roman" pitchFamily="18" charset="0"/>
                <a:cs typeface="Times New Roman" pitchFamily="18" charset="0"/>
              </a:rPr>
              <a:t>:</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1) рисование             2) доктор</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endParaRPr lang="ru-RU" sz="3600" dirty="0"/>
          </a:p>
        </p:txBody>
      </p:sp>
      <p:sp>
        <p:nvSpPr>
          <p:cNvPr id="4" name="Прямоугольник 3"/>
          <p:cNvSpPr/>
          <p:nvPr/>
        </p:nvSpPr>
        <p:spPr>
          <a:xfrm>
            <a:off x="611560" y="1844824"/>
            <a:ext cx="7672353" cy="369332"/>
          </a:xfrm>
          <a:prstGeom prst="rect">
            <a:avLst/>
          </a:prstGeom>
        </p:spPr>
        <p:txBody>
          <a:bodyPr wrap="square">
            <a:spAutoFit/>
          </a:bodyPr>
          <a:lstStyle/>
          <a:p>
            <a:r>
              <a:rPr lang="ru-RU" dirty="0"/>
              <a:t>                                 </a:t>
            </a:r>
          </a:p>
        </p:txBody>
      </p:sp>
      <p:pic>
        <p:nvPicPr>
          <p:cNvPr id="6146" name="Picture 2" descr="https://muzei-mira.com/templates/museum/images/paint/perehod-suvorov-alpi+.jpg"/>
          <p:cNvPicPr>
            <a:picLocks noChangeAspect="1" noChangeArrowheads="1"/>
          </p:cNvPicPr>
          <p:nvPr/>
        </p:nvPicPr>
        <p:blipFill>
          <a:blip r:embed="rId2" cstate="print"/>
          <a:srcRect/>
          <a:stretch>
            <a:fillRect/>
          </a:stretch>
        </p:blipFill>
        <p:spPr bwMode="auto">
          <a:xfrm>
            <a:off x="611560" y="2268376"/>
            <a:ext cx="3096344" cy="4212469"/>
          </a:xfrm>
          <a:prstGeom prst="rect">
            <a:avLst/>
          </a:prstGeom>
          <a:noFill/>
        </p:spPr>
      </p:pic>
      <p:pic>
        <p:nvPicPr>
          <p:cNvPr id="6148" name="Picture 4" descr="http://al-shell.ru/wp-content/uploads/2017/10/%D0%98%D0%B2%D0%B0%D0%BD-%D0%9C%D0%B8%D1%85%D0%B0%D0%B9%D0%BB%D0%BE%D0%B2%D0%B8%D1%87-%D0%A1%D0%B5%D1%87%D0%B5%D0%BD%D0%BE%D0%B2-%D0%B2%D0%B5%D0%BB%D0%B8%D0%BA%D0%B8%D0%B9-%D1%84%D0%B8%D0%B7%D0%B8%D0%BE%D0%BB%D0%BE%D0%B3.jpg"/>
          <p:cNvPicPr>
            <a:picLocks noChangeAspect="1" noChangeArrowheads="1"/>
          </p:cNvPicPr>
          <p:nvPr/>
        </p:nvPicPr>
        <p:blipFill>
          <a:blip r:embed="rId3" cstate="print"/>
          <a:srcRect/>
          <a:stretch>
            <a:fillRect/>
          </a:stretch>
        </p:blipFill>
        <p:spPr bwMode="auto">
          <a:xfrm>
            <a:off x="4211960" y="2276872"/>
            <a:ext cx="3582674" cy="352839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04664"/>
            <a:ext cx="7467600" cy="3672408"/>
          </a:xfrm>
        </p:spPr>
        <p:txBody>
          <a:bodyPr>
            <a:normAutofit/>
          </a:bodyPr>
          <a:lstStyle/>
          <a:p>
            <a:r>
              <a:rPr lang="ru-RU" sz="3200" b="1" dirty="0" smtClean="0">
                <a:solidFill>
                  <a:schemeClr val="tx1"/>
                </a:solidFill>
                <a:latin typeface="Times New Roman" pitchFamily="18" charset="0"/>
                <a:cs typeface="Times New Roman" pitchFamily="18" charset="0"/>
              </a:rPr>
              <a:t>15 вопрос</a:t>
            </a:r>
            <a:r>
              <a:rPr lang="ru-RU" sz="3200" b="1" dirty="0" smtClean="0">
                <a:solidFill>
                  <a:schemeClr val="tx1"/>
                </a:solidFill>
                <a:latin typeface="Times New Roman" pitchFamily="18" charset="0"/>
                <a:cs typeface="Times New Roman" pitchFamily="18" charset="0"/>
              </a:rPr>
              <a:t>: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3200" dirty="0" smtClean="0"/>
              <a:t/>
            </a:r>
            <a:br>
              <a:rPr lang="ru-RU" sz="3200" dirty="0" smtClean="0"/>
            </a:br>
            <a:r>
              <a:rPr lang="ru-RU" sz="2700" dirty="0" smtClean="0">
                <a:solidFill>
                  <a:schemeClr val="tx1"/>
                </a:solidFill>
              </a:rPr>
              <a:t>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sp>
        <p:nvSpPr>
          <p:cNvPr id="3" name="Прямоугольник 2"/>
          <p:cNvSpPr/>
          <p:nvPr/>
        </p:nvSpPr>
        <p:spPr>
          <a:xfrm>
            <a:off x="323528" y="1124744"/>
            <a:ext cx="7920880" cy="4832092"/>
          </a:xfrm>
          <a:prstGeom prst="rect">
            <a:avLst/>
          </a:prstGeom>
        </p:spPr>
        <p:txBody>
          <a:bodyPr wrap="square">
            <a:spAutoFit/>
          </a:bodyPr>
          <a:lstStyle/>
          <a:p>
            <a:r>
              <a:rPr lang="ru-RU" sz="2800" dirty="0" smtClean="0"/>
              <a:t>Наряду с определением трёх основных направлений познания мира, Песталоцци вводит понятия о простейших </a:t>
            </a:r>
            <a:r>
              <a:rPr lang="ru-RU" sz="2800" dirty="0" smtClean="0">
                <a:hlinkClick r:id="rId2" tooltip="Элемент (философия)"/>
              </a:rPr>
              <a:t>элементах</a:t>
            </a:r>
            <a:r>
              <a:rPr lang="ru-RU" sz="2800" dirty="0" smtClean="0"/>
              <a:t> этих направлений. </a:t>
            </a:r>
            <a:r>
              <a:rPr lang="ru-RU" sz="2800" b="1" dirty="0" smtClean="0"/>
              <a:t>Простейший элемент числа — единица</a:t>
            </a:r>
            <a:r>
              <a:rPr lang="ru-RU" sz="2800" dirty="0" smtClean="0"/>
              <a:t>, как самое простое и самое наглядное число, с которым ребёнок в своей жизни встречается первым и осознаёт первым. </a:t>
            </a:r>
            <a:r>
              <a:rPr lang="ru-RU" sz="2800" b="1" dirty="0" smtClean="0"/>
              <a:t>Простейший элемент формы — </a:t>
            </a:r>
            <a:r>
              <a:rPr lang="ru-RU" sz="2800" b="1" dirty="0" smtClean="0"/>
              <a:t>линия</a:t>
            </a:r>
            <a:r>
              <a:rPr lang="ru-RU" sz="2800" dirty="0" smtClean="0"/>
              <a:t>, </a:t>
            </a:r>
            <a:r>
              <a:rPr lang="ru-RU" sz="2800" dirty="0" smtClean="0"/>
              <a:t>как первый элемент «азбуки наблюдения». </a:t>
            </a:r>
            <a:r>
              <a:rPr lang="ru-RU" sz="2800" dirty="0" smtClean="0"/>
              <a:t>.</a:t>
            </a:r>
          </a:p>
          <a:p>
            <a:r>
              <a:rPr lang="ru-RU" sz="2800" b="1" dirty="0" smtClean="0"/>
              <a:t>Простейший </a:t>
            </a:r>
            <a:r>
              <a:rPr lang="ru-RU" sz="2800" b="1" dirty="0" smtClean="0"/>
              <a:t>элемент слова </a:t>
            </a:r>
            <a:r>
              <a:rPr lang="ru-RU" sz="2800" b="1" dirty="0" smtClean="0"/>
              <a:t>—… </a:t>
            </a:r>
            <a:endParaRPr lang="ru-RU"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43192" cy="1426170"/>
          </a:xfrm>
        </p:spPr>
        <p:txBody>
          <a:bodyPr>
            <a:normAutofit/>
          </a:bodyPr>
          <a:lstStyle/>
          <a:p>
            <a:pPr algn="ctr"/>
            <a:r>
              <a:rPr lang="ru-RU" sz="2800" b="1" dirty="0" smtClean="0">
                <a:solidFill>
                  <a:schemeClr val="tx1"/>
                </a:solidFill>
                <a:latin typeface="Times New Roman" pitchFamily="18" charset="0"/>
                <a:cs typeface="Times New Roman" pitchFamily="18" charset="0"/>
              </a:rPr>
              <a:t>Ответ на 15 вопрос</a:t>
            </a:r>
            <a:r>
              <a:rPr lang="ru-RU" sz="2700" b="1" dirty="0" smtClean="0">
                <a:solidFill>
                  <a:schemeClr val="tx1"/>
                </a:solidFill>
                <a:latin typeface="Times New Roman" pitchFamily="18" charset="0"/>
                <a:cs typeface="Times New Roman" pitchFamily="18" charset="0"/>
              </a:rPr>
              <a:t>: </a:t>
            </a:r>
            <a:r>
              <a:rPr lang="ru-RU" sz="2800" b="1" dirty="0" smtClean="0">
                <a:solidFill>
                  <a:schemeClr val="tx1"/>
                </a:solidFill>
              </a:rPr>
              <a:t>звук</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2800" b="1" dirty="0">
              <a:solidFill>
                <a:schemeClr val="tx1"/>
              </a:solidFill>
            </a:endParaRPr>
          </a:p>
        </p:txBody>
      </p:sp>
      <p:pic>
        <p:nvPicPr>
          <p:cNvPr id="4098" name="Picture 2" descr="http://istoriaipedagogika.ru/images/gallery/journal-istoriaipedagogika-2.jpg"/>
          <p:cNvPicPr>
            <a:picLocks noChangeAspect="1" noChangeArrowheads="1"/>
          </p:cNvPicPr>
          <p:nvPr/>
        </p:nvPicPr>
        <p:blipFill>
          <a:blip r:embed="rId2" cstate="print"/>
          <a:srcRect/>
          <a:stretch>
            <a:fillRect/>
          </a:stretch>
        </p:blipFill>
        <p:spPr bwMode="auto">
          <a:xfrm>
            <a:off x="539552" y="1556792"/>
            <a:ext cx="6912768" cy="483150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0"/>
            <a:ext cx="8496944" cy="3730426"/>
          </a:xfrm>
        </p:spPr>
        <p:txBody>
          <a:bodyPr>
            <a:normAutofit/>
          </a:bodyPr>
          <a:lstStyle/>
          <a:p>
            <a:r>
              <a:rPr lang="ru-RU" sz="3600" b="1" dirty="0" smtClean="0">
                <a:solidFill>
                  <a:schemeClr val="tx1"/>
                </a:solidFill>
                <a:latin typeface="Times New Roman" pitchFamily="18" charset="0"/>
                <a:cs typeface="Times New Roman" pitchFamily="18" charset="0"/>
              </a:rPr>
              <a:t>16 </a:t>
            </a:r>
            <a:r>
              <a:rPr lang="ru-RU" sz="3600" b="1" dirty="0" smtClean="0">
                <a:solidFill>
                  <a:schemeClr val="tx1"/>
                </a:solidFill>
                <a:latin typeface="Times New Roman" pitchFamily="18" charset="0"/>
                <a:cs typeface="Times New Roman" pitchFamily="18" charset="0"/>
              </a:rPr>
              <a:t>вопрос: </a:t>
            </a:r>
            <a:r>
              <a:rPr lang="ru-RU" sz="2700" dirty="0" smtClean="0">
                <a:solidFill>
                  <a:schemeClr val="tx1"/>
                </a:solidFill>
              </a:rPr>
              <a:t>Во время посещения Сибири Суриков изучал жизнь и быт местных народов: вогулов, остяков, хакасов и др. В </a:t>
            </a:r>
            <a:r>
              <a:rPr lang="ru-RU" sz="2700" dirty="0" smtClean="0">
                <a:solidFill>
                  <a:schemeClr val="tx1"/>
                </a:solidFill>
                <a:hlinkClick r:id="rId2" tooltip="1891 год"/>
              </a:rPr>
              <a:t>1891 году</a:t>
            </a:r>
            <a:r>
              <a:rPr lang="ru-RU" sz="2700" dirty="0" smtClean="0">
                <a:solidFill>
                  <a:schemeClr val="tx1"/>
                </a:solidFill>
              </a:rPr>
              <a:t> началась работа над картиной </a:t>
            </a:r>
            <a:r>
              <a:rPr lang="ru-RU" sz="2700" dirty="0" smtClean="0">
                <a:solidFill>
                  <a:schemeClr val="tx1"/>
                </a:solidFill>
              </a:rPr>
              <a:t>«Покорение Сибири Ермаком Тимофеевичем». </a:t>
            </a:r>
            <a:r>
              <a:rPr lang="ru-RU" sz="2700" dirty="0" smtClean="0">
                <a:solidFill>
                  <a:schemeClr val="tx1"/>
                </a:solidFill>
              </a:rPr>
              <a:t>Этюды для картины Суриков писал на </a:t>
            </a:r>
            <a:r>
              <a:rPr lang="ru-RU" sz="2700" dirty="0" smtClean="0">
                <a:solidFill>
                  <a:schemeClr val="tx1"/>
                </a:solidFill>
              </a:rPr>
              <a:t>реке…</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t>
            </a:r>
            <a:r>
              <a:rPr lang="ru-RU" dirty="0" smtClean="0"/>
              <a:t/>
            </a:r>
            <a:br>
              <a:rPr lang="ru-RU" dirty="0" smtClean="0"/>
            </a:br>
            <a:endParaRPr lang="ru-RU" dirty="0"/>
          </a:p>
        </p:txBody>
      </p:sp>
      <p:pic>
        <p:nvPicPr>
          <p:cNvPr id="11266" name="Picture 2" descr="https://muzei-mira.com/templates/museum/images/paint/pokorenie-sibiri-ermakom+.jpg"/>
          <p:cNvPicPr>
            <a:picLocks noChangeAspect="1" noChangeArrowheads="1"/>
          </p:cNvPicPr>
          <p:nvPr/>
        </p:nvPicPr>
        <p:blipFill>
          <a:blip r:embed="rId3" cstate="print"/>
          <a:srcRect/>
          <a:stretch>
            <a:fillRect/>
          </a:stretch>
        </p:blipFill>
        <p:spPr bwMode="auto">
          <a:xfrm>
            <a:off x="539552" y="2996952"/>
            <a:ext cx="7390377" cy="35283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786210"/>
          </a:xfrm>
        </p:spPr>
        <p:txBody>
          <a:bodyPr>
            <a:normAutofit/>
          </a:bodyPr>
          <a:lstStyle/>
          <a:p>
            <a:pPr algn="ctr"/>
            <a:r>
              <a:rPr lang="ru-RU" sz="3200" b="1" dirty="0" smtClean="0">
                <a:solidFill>
                  <a:schemeClr val="tx1"/>
                </a:solidFill>
                <a:latin typeface="Times New Roman" pitchFamily="18" charset="0"/>
                <a:cs typeface="Times New Roman" pitchFamily="18" charset="0"/>
              </a:rPr>
              <a:t>Ответ на </a:t>
            </a:r>
            <a:r>
              <a:rPr lang="ru-RU" sz="3200" b="1" dirty="0" smtClean="0">
                <a:solidFill>
                  <a:schemeClr val="tx1"/>
                </a:solidFill>
                <a:latin typeface="Times New Roman" pitchFamily="18" charset="0"/>
                <a:cs typeface="Times New Roman" pitchFamily="18" charset="0"/>
              </a:rPr>
              <a:t>16 </a:t>
            </a:r>
            <a:r>
              <a:rPr lang="ru-RU" sz="3200" b="1" dirty="0" smtClean="0">
                <a:solidFill>
                  <a:schemeClr val="tx1"/>
                </a:solidFill>
                <a:latin typeface="Times New Roman" pitchFamily="18" charset="0"/>
                <a:cs typeface="Times New Roman" pitchFamily="18" charset="0"/>
              </a:rPr>
              <a:t>вопрос</a:t>
            </a:r>
            <a:r>
              <a:rPr lang="ru-RU" sz="3200" b="1" dirty="0" smtClean="0">
                <a:solidFill>
                  <a:schemeClr val="tx1"/>
                </a:solidFill>
                <a:latin typeface="Times New Roman" pitchFamily="18" charset="0"/>
                <a:cs typeface="Times New Roman" pitchFamily="18" charset="0"/>
              </a:rPr>
              <a:t>: Обь</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3600" dirty="0">
              <a:solidFill>
                <a:schemeClr val="tx1"/>
              </a:solidFill>
              <a:latin typeface="Times New Roman" pitchFamily="18" charset="0"/>
              <a:cs typeface="Times New Roman" pitchFamily="18" charset="0"/>
            </a:endParaRPr>
          </a:p>
        </p:txBody>
      </p:sp>
      <p:sp>
        <p:nvSpPr>
          <p:cNvPr id="10242" name="AutoShape 2" descr="https://regnum.ru/uploads/pictures/news/2017/05/26/regnum_picture_149579440495725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https://regnum.ru/uploads/pictures/news/2017/05/26/regnum_picture_149579440495725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https://regnum.ru/uploads/pictures/news/2017/05/26/regnum_picture_149579440495725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8" name="Picture 8" descr="https://media-cdn.tripadvisor.com/media/photo-s/08/12/56/9d/caption.jpg"/>
          <p:cNvPicPr>
            <a:picLocks noChangeAspect="1" noChangeArrowheads="1"/>
          </p:cNvPicPr>
          <p:nvPr/>
        </p:nvPicPr>
        <p:blipFill>
          <a:blip r:embed="rId2" cstate="print"/>
          <a:srcRect/>
          <a:stretch>
            <a:fillRect/>
          </a:stretch>
        </p:blipFill>
        <p:spPr bwMode="auto">
          <a:xfrm>
            <a:off x="683568" y="1124744"/>
            <a:ext cx="6840760" cy="512435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chemeClr val="tx1"/>
                </a:solidFill>
                <a:latin typeface="Times New Roman" pitchFamily="18" charset="0"/>
                <a:cs typeface="Times New Roman" pitchFamily="18" charset="0"/>
              </a:rPr>
              <a:t>Спасибо за участие!</a:t>
            </a:r>
            <a:endParaRPr lang="ru-RU" sz="3600" b="1" dirty="0">
              <a:solidFill>
                <a:schemeClr val="tx1"/>
              </a:solidFill>
              <a:latin typeface="Times New Roman" pitchFamily="18" charset="0"/>
              <a:cs typeface="Times New Roman" pitchFamily="18" charset="0"/>
            </a:endParaRPr>
          </a:p>
        </p:txBody>
      </p:sp>
      <p:pic>
        <p:nvPicPr>
          <p:cNvPr id="5" name="Рисунок 4" descr="http://www.lib.tomsk.ru/mimg/w350/15608_JZL.jpg"/>
          <p:cNvPicPr/>
          <p:nvPr/>
        </p:nvPicPr>
        <p:blipFill>
          <a:blip r:embed="rId2" cstate="print"/>
          <a:srcRect/>
          <a:stretch>
            <a:fillRect/>
          </a:stretch>
        </p:blipFill>
        <p:spPr bwMode="auto">
          <a:xfrm>
            <a:off x="611560" y="1628800"/>
            <a:ext cx="7560840" cy="48603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1"/>
                </a:solidFill>
                <a:latin typeface="Times New Roman" pitchFamily="18" charset="0"/>
                <a:cs typeface="Times New Roman" pitchFamily="18" charset="0"/>
              </a:rPr>
              <a:t>Ответ на 1 вопрос:   Аврора</a:t>
            </a:r>
            <a:endParaRPr lang="ru-RU" sz="3600" b="1" dirty="0">
              <a:solidFill>
                <a:schemeClr val="tx1"/>
              </a:solidFill>
              <a:latin typeface="Times New Roman" pitchFamily="18" charset="0"/>
              <a:cs typeface="Times New Roman" pitchFamily="18" charset="0"/>
            </a:endParaRPr>
          </a:p>
        </p:txBody>
      </p:sp>
      <p:sp>
        <p:nvSpPr>
          <p:cNvPr id="5" name="Содержимое 4"/>
          <p:cNvSpPr>
            <a:spLocks noGrp="1"/>
          </p:cNvSpPr>
          <p:nvPr>
            <p:ph sz="quarter" idx="1"/>
          </p:nvPr>
        </p:nvSpPr>
        <p:spPr>
          <a:xfrm flipH="1">
            <a:off x="500034" y="1785926"/>
            <a:ext cx="3500462" cy="4429156"/>
          </a:xfrm>
        </p:spPr>
        <p:txBody>
          <a:bodyPr>
            <a:normAutofit/>
          </a:bodyPr>
          <a:lstStyle/>
          <a:p>
            <a:endParaRPr lang="ru-RU" sz="2600" dirty="0" smtClean="0"/>
          </a:p>
        </p:txBody>
      </p:sp>
      <p:pic>
        <p:nvPicPr>
          <p:cNvPr id="32770" name="Picture 2" descr="https://upload.wikimedia.org/wikipedia/commons/thumb/e/e0/Gs6ans.jpg/150px-Gs6ans.jpg"/>
          <p:cNvPicPr>
            <a:picLocks noChangeAspect="1" noChangeArrowheads="1"/>
          </p:cNvPicPr>
          <p:nvPr/>
        </p:nvPicPr>
        <p:blipFill>
          <a:blip r:embed="rId2" cstate="print"/>
          <a:srcRect/>
          <a:stretch>
            <a:fillRect/>
          </a:stretch>
        </p:blipFill>
        <p:spPr bwMode="auto">
          <a:xfrm>
            <a:off x="323528" y="1491961"/>
            <a:ext cx="3888432" cy="5366039"/>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4896544" cy="5544616"/>
          </a:xfrm>
        </p:spPr>
        <p:txBody>
          <a:bodyPr>
            <a:noAutofit/>
          </a:bodyPr>
          <a:lstStyle/>
          <a:p>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2 вопрос:</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о Карле Либкнехте</a:t>
            </a:r>
            <a:br>
              <a:rPr lang="ru-RU" sz="2800" b="1"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rPr>
              <a:t> С трибуны прусской палаты депутатов Либкнехт призвал берлинский пролетариат выйти </a:t>
            </a:r>
            <a:r>
              <a:rPr lang="ru-RU" sz="2800" dirty="0" smtClean="0">
                <a:solidFill>
                  <a:schemeClr val="tx1"/>
                </a:solidFill>
                <a:hlinkClick r:id="rId2" tooltip="1 мая"/>
              </a:rPr>
              <a:t>1 мая</a:t>
            </a:r>
            <a:r>
              <a:rPr lang="ru-RU" sz="2800" dirty="0" smtClean="0">
                <a:solidFill>
                  <a:schemeClr val="tx1"/>
                </a:solidFill>
              </a:rPr>
              <a:t> 1916 года на демонстрацию на Потсдамскую площадь с лозунгами: «Долой войну!», «Пролетарии…</a:t>
            </a:r>
            <a:br>
              <a:rPr lang="ru-RU" sz="2800" dirty="0" smtClean="0">
                <a:solidFill>
                  <a:schemeClr val="tx1"/>
                </a:solidFill>
              </a:rPr>
            </a:br>
            <a:r>
              <a:rPr lang="ru-RU" sz="2800" dirty="0" smtClean="0">
                <a:solidFill>
                  <a:schemeClr val="tx1"/>
                </a:solidFill>
              </a:rPr>
              <a:t/>
            </a:r>
            <a:br>
              <a:rPr lang="ru-RU" sz="2800" dirty="0" smtClean="0">
                <a:solidFill>
                  <a:schemeClr val="tx1"/>
                </a:solidFill>
              </a:rPr>
            </a:br>
            <a:r>
              <a:rPr lang="ru-RU" sz="2800" dirty="0" smtClean="0">
                <a:solidFill>
                  <a:schemeClr val="tx1"/>
                </a:solidFill>
              </a:rPr>
              <a:t>Продолжите фразу</a:t>
            </a:r>
            <a:endParaRPr lang="ru-RU" sz="2800" dirty="0">
              <a:solidFill>
                <a:schemeClr val="tx1"/>
              </a:solidFill>
              <a:latin typeface="Times New Roman" pitchFamily="18" charset="0"/>
              <a:cs typeface="Times New Roman" pitchFamily="18" charset="0"/>
            </a:endParaRPr>
          </a:p>
        </p:txBody>
      </p:sp>
      <p:pic>
        <p:nvPicPr>
          <p:cNvPr id="3" name="Picture 2" descr="https://upload.wikimedia.org/wikipedia/commons/thumb/8/8a/Karl_Liebknecht_%28um_1912%29.jpg/220px-Karl_Liebknecht_%28um_1912%29.jpg"/>
          <p:cNvPicPr>
            <a:picLocks noChangeAspect="1" noChangeArrowheads="1"/>
          </p:cNvPicPr>
          <p:nvPr/>
        </p:nvPicPr>
        <p:blipFill>
          <a:blip r:embed="rId3" cstate="print"/>
          <a:srcRect/>
          <a:stretch>
            <a:fillRect/>
          </a:stretch>
        </p:blipFill>
        <p:spPr bwMode="auto">
          <a:xfrm>
            <a:off x="5436096" y="980728"/>
            <a:ext cx="3273964" cy="44644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9432"/>
            <a:ext cx="8075240" cy="2088232"/>
          </a:xfrm>
        </p:spPr>
        <p:txBody>
          <a:bodyPr>
            <a:normAutofit/>
          </a:bodyPr>
          <a:lstStyle/>
          <a:p>
            <a:r>
              <a:rPr lang="ru-RU" sz="3200" b="1" dirty="0" smtClean="0">
                <a:solidFill>
                  <a:schemeClr val="tx1"/>
                </a:solidFill>
                <a:latin typeface="Times New Roman" pitchFamily="18" charset="0"/>
                <a:cs typeface="Times New Roman" pitchFamily="18" charset="0"/>
              </a:rPr>
              <a:t>Ответ на 2 вопрос: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Пролетарии всех стран соединяйтесь!</a:t>
            </a:r>
            <a:endParaRPr lang="ru-RU" dirty="0"/>
          </a:p>
        </p:txBody>
      </p:sp>
      <p:pic>
        <p:nvPicPr>
          <p:cNvPr id="3" name="Picture 2" descr="Картинки по запросу пролетарии всех стран соединяйтесь"/>
          <p:cNvPicPr>
            <a:picLocks noChangeAspect="1" noChangeArrowheads="1"/>
          </p:cNvPicPr>
          <p:nvPr/>
        </p:nvPicPr>
        <p:blipFill>
          <a:blip r:embed="rId2" cstate="print"/>
          <a:srcRect/>
          <a:stretch>
            <a:fillRect/>
          </a:stretch>
        </p:blipFill>
        <p:spPr bwMode="auto">
          <a:xfrm>
            <a:off x="827584" y="2060848"/>
            <a:ext cx="6264696" cy="447299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5328592" cy="6583362"/>
          </a:xfrm>
        </p:spPr>
        <p:txBody>
          <a:bodyPr>
            <a:normAutofit fontScale="90000"/>
          </a:bodyPr>
          <a:lstStyle/>
          <a:p>
            <a:r>
              <a:rPr lang="ru-RU" sz="2400" b="1" dirty="0" smtClean="0">
                <a:solidFill>
                  <a:schemeClr val="tx1"/>
                </a:solidFill>
                <a:latin typeface="Times New Roman" pitchFamily="18" charset="0"/>
                <a:cs typeface="Times New Roman" pitchFamily="18" charset="0"/>
              </a:rPr>
              <a:t>3 вопрос:</a:t>
            </a:r>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о Сеченове И.М</a:t>
            </a:r>
            <a:r>
              <a:rPr lang="ru-RU" sz="2400" dirty="0" smtClean="0">
                <a:solidFill>
                  <a:schemeClr val="tx1"/>
                </a:solidFill>
                <a:latin typeface="Times New Roman" pitchFamily="18" charset="0"/>
                <a:cs typeface="Times New Roman" pitchFamily="18" charset="0"/>
              </a:rPr>
              <a:t>.</a:t>
            </a:r>
            <a:br>
              <a:rPr lang="ru-RU" sz="2400" dirty="0" smtClean="0">
                <a:solidFill>
                  <a:schemeClr val="tx1"/>
                </a:solidFill>
                <a:latin typeface="Times New Roman" pitchFamily="18" charset="0"/>
                <a:cs typeface="Times New Roman" pitchFamily="18" charset="0"/>
              </a:rPr>
            </a:br>
            <a:r>
              <a:rPr lang="ru-RU" sz="2400" dirty="0" smtClean="0"/>
              <a:t> </a:t>
            </a:r>
            <a:r>
              <a:rPr lang="ru-RU" sz="2400" dirty="0" smtClean="0">
                <a:solidFill>
                  <a:schemeClr val="tx1"/>
                </a:solidFill>
              </a:rPr>
              <a:t>Сеченов, по принятому в России мнению, превратил физиологию в точную науку и клиническую дисциплину, используемую для постановки диагноза, выбора терапии, прогноза, разработки любых новых методов диагностики, лечения и реабилитации, любых новых лекарств, для защиты человека от опасных и вредных факторов, исключения любых экспериментов на людях в медицине, общественной жизни, всех отраслях науки и народного хозяйства.</a:t>
            </a:r>
            <a:br>
              <a:rPr lang="ru-RU" sz="2400" dirty="0" smtClean="0">
                <a:solidFill>
                  <a:schemeClr val="tx1"/>
                </a:solidFill>
              </a:rPr>
            </a:br>
            <a:r>
              <a:rPr lang="ru-RU" sz="2400" dirty="0" smtClean="0">
                <a:solidFill>
                  <a:schemeClr val="tx1"/>
                </a:solidFill>
              </a:rPr>
              <a:t>Сеченов всё проверял только на самом себе. Однажды выпил даже колбу с…</a:t>
            </a:r>
            <a:endParaRPr lang="ru-RU" sz="2400" dirty="0"/>
          </a:p>
        </p:txBody>
      </p:sp>
      <p:pic>
        <p:nvPicPr>
          <p:cNvPr id="3" name="Picture 2" descr="https://dic.academic.ru/pictures/es/282530.jpg"/>
          <p:cNvPicPr>
            <a:picLocks noChangeAspect="1" noChangeArrowheads="1"/>
          </p:cNvPicPr>
          <p:nvPr/>
        </p:nvPicPr>
        <p:blipFill>
          <a:blip r:embed="rId2" cstate="print"/>
          <a:srcRect/>
          <a:stretch>
            <a:fillRect/>
          </a:stretch>
        </p:blipFill>
        <p:spPr bwMode="auto">
          <a:xfrm>
            <a:off x="5436096" y="980728"/>
            <a:ext cx="3335051" cy="42484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7467600" cy="1584176"/>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Ответ на 3 вопрос:</a:t>
            </a:r>
            <a:br>
              <a:rPr lang="ru-RU" sz="36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800" dirty="0" smtClean="0"/>
              <a:t> </a:t>
            </a:r>
            <a:r>
              <a:rPr lang="ru-RU" sz="2700" dirty="0" smtClean="0">
                <a:solidFill>
                  <a:schemeClr val="tx1"/>
                </a:solidFill>
              </a:rPr>
              <a:t>Однажды выпил даже колбу с </a:t>
            </a:r>
            <a:r>
              <a:rPr lang="ru-RU" sz="2700" dirty="0" smtClean="0">
                <a:solidFill>
                  <a:schemeClr val="tx1"/>
                </a:solidFill>
                <a:hlinkClick r:id="rId2" tooltip="Палочка Коха"/>
              </a:rPr>
              <a:t>туберкулёзными палочками</a:t>
            </a:r>
            <a:r>
              <a:rPr lang="ru-RU" sz="2700" dirty="0" smtClean="0">
                <a:solidFill>
                  <a:schemeClr val="tx1"/>
                </a:solidFill>
              </a:rPr>
              <a:t>, чтобы доказать, что только ослабленный организм подвержен этой инфекции</a:t>
            </a:r>
            <a:endParaRPr lang="ru-RU" sz="2700" b="1" dirty="0">
              <a:solidFill>
                <a:schemeClr val="tx1"/>
              </a:solidFill>
              <a:latin typeface="Times New Roman" pitchFamily="18" charset="0"/>
              <a:cs typeface="Times New Roman" pitchFamily="18" charset="0"/>
            </a:endParaRPr>
          </a:p>
        </p:txBody>
      </p:sp>
      <p:pic>
        <p:nvPicPr>
          <p:cNvPr id="3" name="Picture 2" descr="Картинки по запросу туберкулез"/>
          <p:cNvPicPr>
            <a:picLocks noChangeAspect="1" noChangeArrowheads="1"/>
          </p:cNvPicPr>
          <p:nvPr/>
        </p:nvPicPr>
        <p:blipFill>
          <a:blip r:embed="rId3" cstate="print"/>
          <a:srcRect/>
          <a:stretch>
            <a:fillRect/>
          </a:stretch>
        </p:blipFill>
        <p:spPr bwMode="auto">
          <a:xfrm>
            <a:off x="2051720" y="2708920"/>
            <a:ext cx="4619625" cy="37433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04664"/>
            <a:ext cx="4762872" cy="6453336"/>
          </a:xfrm>
        </p:spPr>
        <p:txBody>
          <a:bodyPr>
            <a:normAutofit fontScale="90000"/>
          </a:bodyPr>
          <a:lstStyle/>
          <a:p>
            <a:pPr algn="ct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4 вопрос: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о Сурикове В.И.</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Он родился в городе, который находится с нами по соседству, начал рисовать в раннем детстве. </a:t>
            </a:r>
            <a:r>
              <a:rPr lang="ru-RU" sz="3200" dirty="0" smtClean="0">
                <a:solidFill>
                  <a:schemeClr val="tx1"/>
                </a:solidFill>
              </a:rPr>
              <a:t>11 декабря 1868 года Суриков с обозом П. И. Кузнецова выехал  в </a:t>
            </a:r>
            <a:r>
              <a:rPr lang="ru-RU" sz="3200" dirty="0" smtClean="0">
                <a:solidFill>
                  <a:schemeClr val="tx1"/>
                </a:solidFill>
                <a:hlinkClick r:id="rId2" tooltip="Санкт-Петербург"/>
              </a:rPr>
              <a:t>Санкт-Петербург</a:t>
            </a:r>
            <a:r>
              <a:rPr lang="ru-RU" sz="3200" dirty="0" smtClean="0">
                <a:solidFill>
                  <a:schemeClr val="tx1"/>
                </a:solidFill>
              </a:rPr>
              <a:t>  поступать  из… </a:t>
            </a:r>
            <a:br>
              <a:rPr lang="ru-RU" sz="3200" dirty="0" smtClean="0">
                <a:solidFill>
                  <a:schemeClr val="tx1"/>
                </a:solidFill>
              </a:rPr>
            </a:br>
            <a:r>
              <a:rPr lang="ru-RU" sz="3200" dirty="0" smtClean="0">
                <a:solidFill>
                  <a:schemeClr val="tx1"/>
                </a:solidFill>
              </a:rPr>
              <a:t>О каком городе идёт речь? </a:t>
            </a: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2700" b="1" dirty="0">
              <a:solidFill>
                <a:schemeClr val="tx1"/>
              </a:solidFill>
            </a:endParaRPr>
          </a:p>
        </p:txBody>
      </p:sp>
      <p:pic>
        <p:nvPicPr>
          <p:cNvPr id="27650" name="Picture 2" descr="http://www.artsait.ru/art/s/surikov/img/1sm.jpg"/>
          <p:cNvPicPr>
            <a:picLocks noChangeAspect="1" noChangeArrowheads="1"/>
          </p:cNvPicPr>
          <p:nvPr/>
        </p:nvPicPr>
        <p:blipFill>
          <a:blip r:embed="rId3" cstate="print"/>
          <a:srcRect/>
          <a:stretch>
            <a:fillRect/>
          </a:stretch>
        </p:blipFill>
        <p:spPr bwMode="auto">
          <a:xfrm>
            <a:off x="5292080" y="836712"/>
            <a:ext cx="3444607" cy="46805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1414</TotalTime>
  <Words>311</Words>
  <Application>Microsoft Office PowerPoint</Application>
  <PresentationFormat>Экран (4:3)</PresentationFormat>
  <Paragraphs>44</Paragraphs>
  <Slides>35</Slides>
  <Notes>1</Notes>
  <HiddenSlides>1</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Эркер</vt:lpstr>
      <vt:lpstr>9-11 классы</vt:lpstr>
      <vt:lpstr>Слайд 2</vt:lpstr>
      <vt:lpstr>   1 вопрос о Жорж Санд.:   Жорж Санд – это мужской псевдоним. Для писательницы это был  символ избавления от рабского положения, на которое обрекало женщину современное общество. Сохранив фамилию Санд, она добавила имя Жорж.  А Какое настоящие имя француженки?  </vt:lpstr>
      <vt:lpstr>Ответ на 1 вопрос:   Аврора</vt:lpstr>
      <vt:lpstr> 2 вопрос:  о Карле Либкнехте   С трибуны прусской палаты депутатов Либкнехт призвал берлинский пролетариат выйти 1 мая 1916 года на демонстрацию на Потсдамскую площадь с лозунгами: «Долой войну!», «Пролетарии…  Продолжите фразу</vt:lpstr>
      <vt:lpstr>Ответ на 2 вопрос:  Пролетарии всех стран соединяйтесь!</vt:lpstr>
      <vt:lpstr>3 вопрос: о Сеченове И.М.  Сеченов, по принятому в России мнению, превратил физиологию в точную науку и клиническую дисциплину, используемую для постановки диагноза, выбора терапии, прогноза, разработки любых новых методов диагностики, лечения и реабилитации, любых новых лекарств, для защиты человека от опасных и вредных факторов, исключения любых экспериментов на людях в медицине, общественной жизни, всех отраслях науки и народного хозяйства. Сеченов всё проверял только на самом себе. Однажды выпил даже колбу с…</vt:lpstr>
      <vt:lpstr>Ответ на 3 вопрос:   Однажды выпил даже колбу с туберкулёзными палочками, чтобы доказать, что только ослабленный организм подвержен этой инфекции</vt:lpstr>
      <vt:lpstr>  4 вопрос:  о Сурикове В.И.  Он родился в городе, который находится с нами по соседству, начал рисовать в раннем детстве. 11 декабря 1868 года Суриков с обозом П. И. Кузнецова выехал  в Санкт-Петербург  поступать  из…  О каком городе идёт речь?   </vt:lpstr>
      <vt:lpstr>Ответ на 4 вопрос: Красноярск</vt:lpstr>
      <vt:lpstr>5 вопрос: о Чернышевском Н.Г.   Начитанность Николая поражала окружающих; про него говорили: пожиратель книг.  В детстве он даже имел прозвище…</vt:lpstr>
      <vt:lpstr>Ответ на 5 вопрос:   Библиограф </vt:lpstr>
      <vt:lpstr>6 вопрос: о Песталоцци И.Г.</vt:lpstr>
      <vt:lpstr>Ответ на  6 вопрос:   способность мыслить</vt:lpstr>
      <vt:lpstr>  7 вопрос: Верю – НЕ верю  1) Карл Ли́бкнехт один из основателей социалистической партии в Германии  2) Свои первые произведения Чернышевский начал писать ещё подростком  3) Песталоцци приходит к убеждению, что больше всего в его помощи нуждаются крестьянские дети, остающиеся без присмотра. И он решает отдать свои силы и остатки средств воспитанию детей бедняков.  </vt:lpstr>
      <vt:lpstr>Ответ на 7 вопрос:  1) да  2)  нет  3) да  </vt:lpstr>
      <vt:lpstr>8 вопрос:  Прежде чем поступить на медицинский факультет московского университета Сеченов   окончил Главное инженерное училище в 1848 году. Его не зачислили в верхний офицерский класс, поэтому он не мог «пойти по учёной части». Из училища он был выпущен в чине:  А) сержанта Б) прапорщика В) старшина</vt:lpstr>
      <vt:lpstr>Ответ на 8 вопрос:   Б) Прапорщик</vt:lpstr>
      <vt:lpstr>9 вопрос:   Вначале Аврора писала вместе с Сандо: романы «Комиссионер» (1830), «Роз и Бланш» (1831), имевший у читателей большой успех, вышли за его подписью, так как мачеха не желала видеть свою фамилию на обложках книг. Уже самостоятельно Аврора начала писать роман темой которого стало противопоставление женщины, ищущей идеальной любви, чувственному и тщеславному мужчине. Сандо одобрил роман, но отказался подписаться под чужим текстом.   Успех романа позволил ей заключить контракт и обрести финансовую независимость. О каком романе идёт речь?</vt:lpstr>
      <vt:lpstr>Ответ на   9 вопрос:   «Индиана»        </vt:lpstr>
      <vt:lpstr>10 вопрос:   После успешной сдачи экзаменов в 1856 году Сеченов за свой счёт отправился за границу с целью заняться физиологией. В 1856—1859 годах работал в лабораториях. В Берлине прослушал курсы физики Магнуса и аналитической химии Розе. Для изучения влияния алкоголя на газы крови Сеченов сконструировал новый прибор —  А) шприц б) кровяной насос в) стетоскоп </vt:lpstr>
      <vt:lpstr>Ответ  на 10 вопрос:   б) «кровяной насос», Впоследствии этим прибором пользовались многие физиологи (оригинальный «кровяной насос» в рабочем состоянии хранится в музее кафедры общей физиологии Санкт-Петербургского университета)  </vt:lpstr>
      <vt:lpstr>  11 вопрос:  Суриков никогда не брал заказов на портреты, но часто отправлялся от портретного образа в своей дальнейшей, чисто творческой работе. В 1899—1900 годах исполнил два графических портрета, это портрет…  а) Пелецкого Федора Федоровича  б) Елизаветы Августовны Шаре  в) Суриковой Ольги (дочь)    </vt:lpstr>
      <vt:lpstr>Ответ  на 11 вопрос:  «Многоуважаемому Федору Федоровичу Пелецкому.  В. Суриков. 1899 г.» Рисунок хранится в Третьяковской галерее. Пелецкий Федор Федорович (1853—1916) — известный московский гитарист</vt:lpstr>
      <vt:lpstr>12 вопрос:  Поводом для ареста  Чернышевского послужило перехваченное полицией письмо Герцена, в котором упоминалось его имя в связи с предложением издавать запрещённый «Современник» в Лондоне. Следствие продолжалось около полутора лет. В виде протеста против незаконных действий следственной комиссии Чернышевский объявил голодовку, которая продолжалась девять дней. Вместе с тем Чернышевский продолжал работать и в тюрьме. За 678 суток ареста Чернышевский написал текстовых материалов в объёме не менее 200 авторских листов. Наиболее полномасштабно утопические идеалы арестантом Чернышевским были выражены в романе …           </vt:lpstr>
      <vt:lpstr>Ответ  на 12 вопрос:  </vt:lpstr>
      <vt:lpstr>13 вопрос:  прослусшайте отрывок из музыкальной композции, это…  </vt:lpstr>
      <vt:lpstr>13 ответ:     Суриков</vt:lpstr>
      <vt:lpstr>14вопрос:  </vt:lpstr>
      <vt:lpstr>Ответ на 14 вопрос: 1) рисование             2) доктор    </vt:lpstr>
      <vt:lpstr>15 вопрос:           </vt:lpstr>
      <vt:lpstr>Ответ на 15 вопрос: звук </vt:lpstr>
      <vt:lpstr>16 вопрос: Во время посещения Сибири Суриков изучал жизнь и быт местных народов: вогулов, остяков, хакасов и др. В 1891 году началась работа над картиной «Покорение Сибири Ермаком Тимофеевичем». Этюды для картины Суриков писал на реке…        </vt:lpstr>
      <vt:lpstr>Ответ на 16 вопрос: Обь  </vt:lpstr>
      <vt:lpstr>Спасибо за участие!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5-6 классы</dc:title>
  <dc:creator>Юля</dc:creator>
  <cp:lastModifiedBy>Юля</cp:lastModifiedBy>
  <cp:revision>172</cp:revision>
  <dcterms:created xsi:type="dcterms:W3CDTF">2017-09-14T11:25:16Z</dcterms:created>
  <dcterms:modified xsi:type="dcterms:W3CDTF">2018-02-03T15:25:29Z</dcterms:modified>
</cp:coreProperties>
</file>